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84" r:id="rId2"/>
    <p:sldId id="616" r:id="rId3"/>
    <p:sldId id="908" r:id="rId4"/>
    <p:sldId id="962" r:id="rId5"/>
    <p:sldId id="970" r:id="rId6"/>
    <p:sldId id="961" r:id="rId7"/>
    <p:sldId id="977" r:id="rId8"/>
    <p:sldId id="973" r:id="rId9"/>
    <p:sldId id="971" r:id="rId10"/>
    <p:sldId id="972" r:id="rId11"/>
    <p:sldId id="978" r:id="rId12"/>
    <p:sldId id="968" r:id="rId13"/>
    <p:sldId id="975" r:id="rId14"/>
    <p:sldId id="800" r:id="rId15"/>
    <p:sldId id="942" r:id="rId16"/>
    <p:sldId id="944" r:id="rId17"/>
    <p:sldId id="946" r:id="rId18"/>
    <p:sldId id="956" r:id="rId19"/>
    <p:sldId id="955" r:id="rId20"/>
    <p:sldId id="947" r:id="rId21"/>
    <p:sldId id="985" r:id="rId22"/>
    <p:sldId id="986" r:id="rId23"/>
    <p:sldId id="974" r:id="rId24"/>
    <p:sldId id="979" r:id="rId25"/>
    <p:sldId id="949" r:id="rId26"/>
    <p:sldId id="980" r:id="rId27"/>
    <p:sldId id="939" r:id="rId28"/>
    <p:sldId id="909" r:id="rId29"/>
    <p:sldId id="952" r:id="rId30"/>
    <p:sldId id="953" r:id="rId31"/>
    <p:sldId id="937" r:id="rId32"/>
    <p:sldId id="904" r:id="rId33"/>
    <p:sldId id="914" r:id="rId34"/>
    <p:sldId id="915" r:id="rId35"/>
    <p:sldId id="916" r:id="rId36"/>
    <p:sldId id="950" r:id="rId37"/>
    <p:sldId id="918" r:id="rId38"/>
    <p:sldId id="919" r:id="rId39"/>
    <p:sldId id="982" r:id="rId40"/>
    <p:sldId id="958" r:id="rId41"/>
    <p:sldId id="878" r:id="rId42"/>
    <p:sldId id="935" r:id="rId43"/>
    <p:sldId id="901" r:id="rId44"/>
    <p:sldId id="936" r:id="rId45"/>
    <p:sldId id="921" r:id="rId46"/>
    <p:sldId id="923" r:id="rId47"/>
    <p:sldId id="924" r:id="rId48"/>
    <p:sldId id="925" r:id="rId49"/>
    <p:sldId id="926" r:id="rId50"/>
    <p:sldId id="976" r:id="rId51"/>
    <p:sldId id="928" r:id="rId52"/>
    <p:sldId id="929" r:id="rId53"/>
    <p:sldId id="930" r:id="rId54"/>
    <p:sldId id="931" r:id="rId55"/>
    <p:sldId id="934" r:id="rId56"/>
    <p:sldId id="984" r:id="rId57"/>
    <p:sldId id="7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387A67-E70D-4CBD-8F24-B5B9510E3BE8}">
          <p14:sldIdLst>
            <p14:sldId id="284"/>
            <p14:sldId id="616"/>
            <p14:sldId id="908"/>
            <p14:sldId id="962"/>
            <p14:sldId id="970"/>
            <p14:sldId id="961"/>
            <p14:sldId id="977"/>
            <p14:sldId id="973"/>
            <p14:sldId id="971"/>
            <p14:sldId id="972"/>
            <p14:sldId id="978"/>
            <p14:sldId id="968"/>
            <p14:sldId id="975"/>
            <p14:sldId id="800"/>
            <p14:sldId id="942"/>
            <p14:sldId id="944"/>
            <p14:sldId id="946"/>
            <p14:sldId id="956"/>
            <p14:sldId id="955"/>
            <p14:sldId id="947"/>
            <p14:sldId id="985"/>
            <p14:sldId id="986"/>
            <p14:sldId id="974"/>
            <p14:sldId id="979"/>
            <p14:sldId id="949"/>
            <p14:sldId id="980"/>
            <p14:sldId id="939"/>
            <p14:sldId id="909"/>
            <p14:sldId id="952"/>
            <p14:sldId id="953"/>
            <p14:sldId id="937"/>
            <p14:sldId id="904"/>
            <p14:sldId id="914"/>
            <p14:sldId id="915"/>
            <p14:sldId id="916"/>
            <p14:sldId id="950"/>
            <p14:sldId id="918"/>
            <p14:sldId id="919"/>
            <p14:sldId id="982"/>
            <p14:sldId id="958"/>
            <p14:sldId id="878"/>
            <p14:sldId id="935"/>
            <p14:sldId id="901"/>
            <p14:sldId id="936"/>
            <p14:sldId id="921"/>
            <p14:sldId id="923"/>
            <p14:sldId id="924"/>
            <p14:sldId id="925"/>
            <p14:sldId id="926"/>
            <p14:sldId id="976"/>
            <p14:sldId id="928"/>
            <p14:sldId id="929"/>
            <p14:sldId id="930"/>
            <p14:sldId id="931"/>
            <p14:sldId id="934"/>
            <p14:sldId id="984"/>
            <p14:sldId id="704"/>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eksha Kapoor" initials="aK" lastIdx="1" clrIdx="0">
    <p:extLst>
      <p:ext uri="{19B8F6BF-5375-455C-9EA6-DF929625EA0E}">
        <p15:presenceInfo xmlns:p15="http://schemas.microsoft.com/office/powerpoint/2012/main" userId="S-1-5-21-3229900463-265664438-3149261972-56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06060"/>
    <a:srgbClr val="31C5E3"/>
    <a:srgbClr val="C42C95"/>
    <a:srgbClr val="9BBB5C"/>
    <a:srgbClr val="B6E682"/>
    <a:srgbClr val="750558"/>
    <a:srgbClr val="FFFFFF"/>
    <a:srgbClr val="113B6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91138" autoAdjust="0"/>
  </p:normalViewPr>
  <p:slideViewPr>
    <p:cSldViewPr showGuides="1">
      <p:cViewPr varScale="1">
        <p:scale>
          <a:sx n="62" d="100"/>
          <a:sy n="62" d="100"/>
        </p:scale>
        <p:origin x="612" y="48"/>
      </p:cViewPr>
      <p:guideLst>
        <p:guide orient="horz" pos="2160"/>
        <p:guide pos="3840"/>
      </p:guideLst>
    </p:cSldViewPr>
  </p:slideViewPr>
  <p:outlineViewPr>
    <p:cViewPr>
      <p:scale>
        <a:sx n="33" d="100"/>
        <a:sy n="33" d="100"/>
      </p:scale>
      <p:origin x="0" y="-668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2" d="100"/>
          <a:sy n="52" d="100"/>
        </p:scale>
        <p:origin x="1824" y="48"/>
      </p:cViewPr>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432003-DE24-7F4E-AF69-76C7C09D4CE4}" type="datetimeFigureOut">
              <a:rPr lang="en-US" smtClean="0"/>
              <a:t>6/5/2018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FA29D-B853-0E44-A83C-7BCB32D0C485}" type="slidenum">
              <a:rPr lang="en-US" smtClean="0"/>
              <a:t>‹#›</a:t>
            </a:fld>
            <a:endParaRPr lang="en-US"/>
          </a:p>
        </p:txBody>
      </p:sp>
    </p:spTree>
    <p:extLst>
      <p:ext uri="{BB962C8B-B14F-4D97-AF65-F5344CB8AC3E}">
        <p14:creationId xmlns:p14="http://schemas.microsoft.com/office/powerpoint/2010/main" val="1431846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F0CF8-BB1C-4942-BD42-0D76AE4215DF}"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60FEB-0C1E-4D0B-B8A5-9776D636EF51}" type="slidenum">
              <a:rPr lang="en-US" smtClean="0"/>
              <a:t>‹#›</a:t>
            </a:fld>
            <a:endParaRPr lang="en-US"/>
          </a:p>
        </p:txBody>
      </p:sp>
    </p:spTree>
    <p:extLst>
      <p:ext uri="{BB962C8B-B14F-4D97-AF65-F5344CB8AC3E}">
        <p14:creationId xmlns:p14="http://schemas.microsoft.com/office/powerpoint/2010/main" val="247969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a:t>
            </a:fld>
            <a:endParaRPr lang="en-US"/>
          </a:p>
        </p:txBody>
      </p:sp>
    </p:spTree>
    <p:extLst>
      <p:ext uri="{BB962C8B-B14F-4D97-AF65-F5344CB8AC3E}">
        <p14:creationId xmlns:p14="http://schemas.microsoft.com/office/powerpoint/2010/main" val="12546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10</a:t>
            </a:fld>
            <a:endParaRPr lang="en-US" dirty="0"/>
          </a:p>
        </p:txBody>
      </p:sp>
    </p:spTree>
    <p:extLst>
      <p:ext uri="{BB962C8B-B14F-4D97-AF65-F5344CB8AC3E}">
        <p14:creationId xmlns:p14="http://schemas.microsoft.com/office/powerpoint/2010/main" val="309039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11</a:t>
            </a:fld>
            <a:endParaRPr lang="en-US" dirty="0"/>
          </a:p>
        </p:txBody>
      </p:sp>
    </p:spTree>
    <p:extLst>
      <p:ext uri="{BB962C8B-B14F-4D97-AF65-F5344CB8AC3E}">
        <p14:creationId xmlns:p14="http://schemas.microsoft.com/office/powerpoint/2010/main" val="404538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12</a:t>
            </a:fld>
            <a:endParaRPr lang="en-US" dirty="0"/>
          </a:p>
        </p:txBody>
      </p:sp>
    </p:spTree>
    <p:extLst>
      <p:ext uri="{BB962C8B-B14F-4D97-AF65-F5344CB8AC3E}">
        <p14:creationId xmlns:p14="http://schemas.microsoft.com/office/powerpoint/2010/main" val="1224613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14</a:t>
            </a:fld>
            <a:endParaRPr lang="en-US" dirty="0"/>
          </a:p>
        </p:txBody>
      </p:sp>
    </p:spTree>
    <p:extLst>
      <p:ext uri="{BB962C8B-B14F-4D97-AF65-F5344CB8AC3E}">
        <p14:creationId xmlns:p14="http://schemas.microsoft.com/office/powerpoint/2010/main" val="33156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15</a:t>
            </a:fld>
            <a:endParaRPr lang="en-US" dirty="0"/>
          </a:p>
        </p:txBody>
      </p:sp>
    </p:spTree>
    <p:extLst>
      <p:ext uri="{BB962C8B-B14F-4D97-AF65-F5344CB8AC3E}">
        <p14:creationId xmlns:p14="http://schemas.microsoft.com/office/powerpoint/2010/main" val="107510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16</a:t>
            </a:fld>
            <a:endParaRPr lang="en-US" dirty="0"/>
          </a:p>
        </p:txBody>
      </p:sp>
    </p:spTree>
    <p:extLst>
      <p:ext uri="{BB962C8B-B14F-4D97-AF65-F5344CB8AC3E}">
        <p14:creationId xmlns:p14="http://schemas.microsoft.com/office/powerpoint/2010/main" val="11423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17</a:t>
            </a:fld>
            <a:endParaRPr lang="en-US" dirty="0"/>
          </a:p>
        </p:txBody>
      </p:sp>
    </p:spTree>
    <p:extLst>
      <p:ext uri="{BB962C8B-B14F-4D97-AF65-F5344CB8AC3E}">
        <p14:creationId xmlns:p14="http://schemas.microsoft.com/office/powerpoint/2010/main" val="290403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18</a:t>
            </a:fld>
            <a:endParaRPr lang="en-US" dirty="0"/>
          </a:p>
        </p:txBody>
      </p:sp>
    </p:spTree>
    <p:extLst>
      <p:ext uri="{BB962C8B-B14F-4D97-AF65-F5344CB8AC3E}">
        <p14:creationId xmlns:p14="http://schemas.microsoft.com/office/powerpoint/2010/main" val="236841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19</a:t>
            </a:fld>
            <a:endParaRPr lang="en-US" dirty="0"/>
          </a:p>
        </p:txBody>
      </p:sp>
    </p:spTree>
    <p:extLst>
      <p:ext uri="{BB962C8B-B14F-4D97-AF65-F5344CB8AC3E}">
        <p14:creationId xmlns:p14="http://schemas.microsoft.com/office/powerpoint/2010/main" val="354889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27</a:t>
            </a:fld>
            <a:endParaRPr lang="en-US"/>
          </a:p>
        </p:txBody>
      </p:sp>
    </p:spTree>
    <p:extLst>
      <p:ext uri="{BB962C8B-B14F-4D97-AF65-F5344CB8AC3E}">
        <p14:creationId xmlns:p14="http://schemas.microsoft.com/office/powerpoint/2010/main" val="357413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title case</a:t>
            </a:r>
          </a:p>
        </p:txBody>
      </p:sp>
      <p:sp>
        <p:nvSpPr>
          <p:cNvPr id="4" name="Slide Number Placeholder 3"/>
          <p:cNvSpPr>
            <a:spLocks noGrp="1"/>
          </p:cNvSpPr>
          <p:nvPr>
            <p:ph type="sldNum" sz="quarter" idx="10"/>
          </p:nvPr>
        </p:nvSpPr>
        <p:spPr/>
        <p:txBody>
          <a:bodyPr/>
          <a:lstStyle/>
          <a:p>
            <a:fld id="{76860FEB-0C1E-4D0B-B8A5-9776D636EF51}" type="slidenum">
              <a:rPr lang="en-US" smtClean="0"/>
              <a:t>2</a:t>
            </a:fld>
            <a:endParaRPr lang="en-US" dirty="0"/>
          </a:p>
        </p:txBody>
      </p:sp>
    </p:spTree>
    <p:extLst>
      <p:ext uri="{BB962C8B-B14F-4D97-AF65-F5344CB8AC3E}">
        <p14:creationId xmlns:p14="http://schemas.microsoft.com/office/powerpoint/2010/main" val="1206172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p>
          <a:p>
            <a:endParaRPr lang="en-US" sz="1200" dirty="0">
              <a:latin typeface="Gotham Rounded Book"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Gotham Rounded Book" pitchFamily="50" charset="0"/>
              </a:rPr>
              <a:t>We have a small data set as KNN is a lazy learner so it becomes slow with large datasets</a:t>
            </a:r>
          </a:p>
          <a:p>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28</a:t>
            </a:fld>
            <a:endParaRPr lang="en-US" dirty="0"/>
          </a:p>
        </p:txBody>
      </p:sp>
    </p:spTree>
    <p:extLst>
      <p:ext uri="{BB962C8B-B14F-4D97-AF65-F5344CB8AC3E}">
        <p14:creationId xmlns:p14="http://schemas.microsoft.com/office/powerpoint/2010/main" val="214761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p>
          <a:p>
            <a:endParaRPr lang="en-US" sz="1200" dirty="0">
              <a:latin typeface="Gotham Rounded Book"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Gotham Rounded Book" pitchFamily="50" charset="0"/>
              </a:rPr>
              <a:t>We have a small data set as KNN is a lazy learner so it becomes slow with large datasets</a:t>
            </a:r>
          </a:p>
          <a:p>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29</a:t>
            </a:fld>
            <a:endParaRPr lang="en-US" dirty="0"/>
          </a:p>
        </p:txBody>
      </p:sp>
    </p:spTree>
    <p:extLst>
      <p:ext uri="{BB962C8B-B14F-4D97-AF65-F5344CB8AC3E}">
        <p14:creationId xmlns:p14="http://schemas.microsoft.com/office/powerpoint/2010/main" val="2967372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p>
          <a:p>
            <a:endParaRPr lang="en-US" sz="1200" dirty="0">
              <a:latin typeface="Gotham Rounded Book"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Gotham Rounded Book" pitchFamily="50" charset="0"/>
              </a:rPr>
              <a:t>We have a small data set as KNN is a lazy learner so it becomes slow with large datasets</a:t>
            </a:r>
          </a:p>
          <a:p>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30</a:t>
            </a:fld>
            <a:endParaRPr lang="en-US" dirty="0"/>
          </a:p>
        </p:txBody>
      </p:sp>
    </p:spTree>
    <p:extLst>
      <p:ext uri="{BB962C8B-B14F-4D97-AF65-F5344CB8AC3E}">
        <p14:creationId xmlns:p14="http://schemas.microsoft.com/office/powerpoint/2010/main" val="176813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Most of the times, your dataset will contain features highly varying in magnitudes, units and range. we need to bring all features to the same level of magnitudes. This can be </a:t>
            </a:r>
            <a:r>
              <a:rPr lang="en-US" sz="1200" b="0" i="0" kern="1200" dirty="0" err="1">
                <a:solidFill>
                  <a:schemeClr val="tx1"/>
                </a:solidFill>
                <a:effectLst/>
                <a:latin typeface="+mn-lt"/>
                <a:ea typeface="+mn-ea"/>
                <a:cs typeface="+mn-cs"/>
              </a:rPr>
              <a:t>acheived</a:t>
            </a:r>
            <a:r>
              <a:rPr lang="en-US" sz="1200" b="0" i="0" kern="1200" dirty="0">
                <a:solidFill>
                  <a:schemeClr val="tx1"/>
                </a:solidFill>
                <a:effectLst/>
                <a:latin typeface="+mn-lt"/>
                <a:ea typeface="+mn-ea"/>
                <a:cs typeface="+mn-cs"/>
              </a:rPr>
              <a:t> by scaling</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48</a:t>
            </a:fld>
            <a:endParaRPr lang="en-US"/>
          </a:p>
        </p:txBody>
      </p:sp>
    </p:spTree>
    <p:extLst>
      <p:ext uri="{BB962C8B-B14F-4D97-AF65-F5344CB8AC3E}">
        <p14:creationId xmlns:p14="http://schemas.microsoft.com/office/powerpoint/2010/main" val="2597625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score is the harmonic average of the </a:t>
            </a:r>
            <a:r>
              <a:rPr lang="en-US" sz="1200" b="0" i="0" u="none" strike="noStrike" kern="1200" dirty="0">
                <a:solidFill>
                  <a:schemeClr val="tx1"/>
                </a:solidFill>
                <a:effectLst/>
                <a:latin typeface="+mn-lt"/>
                <a:ea typeface="+mn-ea"/>
                <a:cs typeface="+mn-cs"/>
              </a:rPr>
              <a:t>precision and recall</a:t>
            </a:r>
            <a:r>
              <a:rPr lang="en-US" sz="1200" b="0" i="0" kern="1200" dirty="0">
                <a:solidFill>
                  <a:schemeClr val="tx1"/>
                </a:solidFill>
                <a:effectLst/>
                <a:latin typeface="+mn-lt"/>
                <a:ea typeface="+mn-ea"/>
                <a:cs typeface="+mn-cs"/>
              </a:rPr>
              <a:t>, where an F</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score reaches its best value at 1 (perfect precision and recall) and worst at 0.</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52</a:t>
            </a:fld>
            <a:endParaRPr lang="en-US"/>
          </a:p>
        </p:txBody>
      </p:sp>
    </p:spTree>
    <p:extLst>
      <p:ext uri="{BB962C8B-B14F-4D97-AF65-F5344CB8AC3E}">
        <p14:creationId xmlns:p14="http://schemas.microsoft.com/office/powerpoint/2010/main" val="614723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95F07-9D0B-4A72-B948-7D112B79DDDB}" type="slidenum">
              <a:rPr lang="en-IN" smtClean="0"/>
              <a:t>56</a:t>
            </a:fld>
            <a:endParaRPr lang="en-IN"/>
          </a:p>
        </p:txBody>
      </p:sp>
    </p:spTree>
    <p:extLst>
      <p:ext uri="{BB962C8B-B14F-4D97-AF65-F5344CB8AC3E}">
        <p14:creationId xmlns:p14="http://schemas.microsoft.com/office/powerpoint/2010/main" val="419009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3</a:t>
            </a:fld>
            <a:endParaRPr lang="en-US" dirty="0"/>
          </a:p>
        </p:txBody>
      </p:sp>
    </p:spTree>
    <p:extLst>
      <p:ext uri="{BB962C8B-B14F-4D97-AF65-F5344CB8AC3E}">
        <p14:creationId xmlns:p14="http://schemas.microsoft.com/office/powerpoint/2010/main" val="381531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4</a:t>
            </a:fld>
            <a:endParaRPr lang="en-US" dirty="0"/>
          </a:p>
        </p:txBody>
      </p:sp>
    </p:spTree>
    <p:extLst>
      <p:ext uri="{BB962C8B-B14F-4D97-AF65-F5344CB8AC3E}">
        <p14:creationId xmlns:p14="http://schemas.microsoft.com/office/powerpoint/2010/main" val="341894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5</a:t>
            </a:fld>
            <a:endParaRPr lang="en-US" dirty="0"/>
          </a:p>
        </p:txBody>
      </p:sp>
    </p:spTree>
    <p:extLst>
      <p:ext uri="{BB962C8B-B14F-4D97-AF65-F5344CB8AC3E}">
        <p14:creationId xmlns:p14="http://schemas.microsoft.com/office/powerpoint/2010/main" val="204550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6</a:t>
            </a:fld>
            <a:endParaRPr lang="en-US" dirty="0"/>
          </a:p>
        </p:txBody>
      </p:sp>
    </p:spTree>
    <p:extLst>
      <p:ext uri="{BB962C8B-B14F-4D97-AF65-F5344CB8AC3E}">
        <p14:creationId xmlns:p14="http://schemas.microsoft.com/office/powerpoint/2010/main" val="77184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7</a:t>
            </a:fld>
            <a:endParaRPr lang="en-US" dirty="0"/>
          </a:p>
        </p:txBody>
      </p:sp>
    </p:spTree>
    <p:extLst>
      <p:ext uri="{BB962C8B-B14F-4D97-AF65-F5344CB8AC3E}">
        <p14:creationId xmlns:p14="http://schemas.microsoft.com/office/powerpoint/2010/main" val="379278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8</a:t>
            </a:fld>
            <a:endParaRPr lang="en-US" dirty="0"/>
          </a:p>
        </p:txBody>
      </p:sp>
    </p:spTree>
    <p:extLst>
      <p:ext uri="{BB962C8B-B14F-4D97-AF65-F5344CB8AC3E}">
        <p14:creationId xmlns:p14="http://schemas.microsoft.com/office/powerpoint/2010/main" val="186380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otham Rounded Book" pitchFamily="50" charset="0"/>
              </a:rPr>
              <a:t>,. Unlike other regression algorithms where we have one or more than one dependent variables</a:t>
            </a:r>
            <a:endParaRPr lang="en-US" dirty="0"/>
          </a:p>
        </p:txBody>
      </p:sp>
      <p:sp>
        <p:nvSpPr>
          <p:cNvPr id="4" name="Slide Number Placeholder 3"/>
          <p:cNvSpPr>
            <a:spLocks noGrp="1"/>
          </p:cNvSpPr>
          <p:nvPr>
            <p:ph type="sldNum" sz="quarter" idx="10"/>
          </p:nvPr>
        </p:nvSpPr>
        <p:spPr/>
        <p:txBody>
          <a:bodyPr/>
          <a:lstStyle/>
          <a:p>
            <a:fld id="{76860FEB-0C1E-4D0B-B8A5-9776D636EF51}" type="slidenum">
              <a:rPr lang="en-US" smtClean="0"/>
              <a:t>9</a:t>
            </a:fld>
            <a:endParaRPr lang="en-US" dirty="0"/>
          </a:p>
        </p:txBody>
      </p:sp>
    </p:spTree>
    <p:extLst>
      <p:ext uri="{BB962C8B-B14F-4D97-AF65-F5344CB8AC3E}">
        <p14:creationId xmlns:p14="http://schemas.microsoft.com/office/powerpoint/2010/main" val="2683291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w/out line">
    <p:spTree>
      <p:nvGrpSpPr>
        <p:cNvPr id="1" name=""/>
        <p:cNvGrpSpPr/>
        <p:nvPr/>
      </p:nvGrpSpPr>
      <p:grpSpPr>
        <a:xfrm>
          <a:off x="0" y="0"/>
          <a:ext cx="0" cy="0"/>
          <a:chOff x="0" y="0"/>
          <a:chExt cx="0" cy="0"/>
        </a:xfrm>
      </p:grpSpPr>
      <p:sp>
        <p:nvSpPr>
          <p:cNvPr id="2" name="Title 1"/>
          <p:cNvSpPr>
            <a:spLocks noGrp="1"/>
          </p:cNvSpPr>
          <p:nvPr>
            <p:ph type="title"/>
          </p:nvPr>
        </p:nvSpPr>
        <p:spPr>
          <a:xfrm>
            <a:off x="619125" y="572283"/>
            <a:ext cx="10959295" cy="429204"/>
          </a:xfrm>
        </p:spPr>
        <p:txBody>
          <a:bodyPr lIns="0" tIns="0" anchor="t" anchorCtr="0">
            <a:noAutofit/>
          </a:bodyPr>
          <a:lstStyle>
            <a:lvl1pPr>
              <a:defRPr sz="3000" b="1">
                <a:solidFill>
                  <a:schemeClr val="accent1"/>
                </a:solidFill>
                <a:latin typeface="Gotham Rounded Bold" pitchFamily="50" charset="0"/>
                <a:ea typeface="Gotham Rounded Bold" pitchFamily="50" charset="0"/>
                <a:cs typeface="Arial"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5225" y="6185774"/>
            <a:ext cx="1435782" cy="450769"/>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47624"/>
          </a:xfrm>
          <a:prstGeom prst="rect">
            <a:avLst/>
          </a:prstGeom>
        </p:spPr>
      </p:pic>
      <p:pic>
        <p:nvPicPr>
          <p:cNvPr id="9" name="Picture 8">
            <a:extLst>
              <a:ext uri="{FF2B5EF4-FFF2-40B4-BE49-F238E27FC236}">
                <a16:creationId xmlns:a16="http://schemas.microsoft.com/office/drawing/2014/main" id="{BB6A4B60-FF58-4CE2-AF53-4E48047DD3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Tree>
    <p:extLst>
      <p:ext uri="{BB962C8B-B14F-4D97-AF65-F5344CB8AC3E}">
        <p14:creationId xmlns:p14="http://schemas.microsoft.com/office/powerpoint/2010/main" val="217970797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9125" y="572283"/>
            <a:ext cx="10959295" cy="429204"/>
          </a:xfrm>
        </p:spPr>
        <p:txBody>
          <a:bodyPr lIns="0" tIns="0" anchor="t" anchorCtr="0">
            <a:noAutofit/>
          </a:bodyPr>
          <a:lstStyle>
            <a:lvl1pPr>
              <a:defRPr sz="3000" b="1">
                <a:solidFill>
                  <a:schemeClr val="accent1"/>
                </a:solidFill>
                <a:latin typeface="Gotham Rounded Bold" pitchFamily="50" charset="0"/>
                <a:ea typeface="Gotham Rounded Bold" pitchFamily="50" charset="0"/>
                <a:cs typeface="Arial"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5225" y="6185774"/>
            <a:ext cx="1435782" cy="450769"/>
          </a:xfrm>
          <a:prstGeom prst="rect">
            <a:avLst/>
          </a:prstGeom>
        </p:spPr>
      </p:pic>
      <p:cxnSp>
        <p:nvCxnSpPr>
          <p:cNvPr id="9" name="Straight Connector 8"/>
          <p:cNvCxnSpPr/>
          <p:nvPr userDrawn="1"/>
        </p:nvCxnSpPr>
        <p:spPr>
          <a:xfrm>
            <a:off x="619125" y="1134533"/>
            <a:ext cx="10959295" cy="0"/>
          </a:xfrm>
          <a:prstGeom prst="line">
            <a:avLst/>
          </a:prstGeom>
          <a:ln w="9525">
            <a:solidFill>
              <a:schemeClr val="accent1"/>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47624"/>
          </a:xfrm>
          <a:prstGeom prst="rect">
            <a:avLst/>
          </a:prstGeom>
        </p:spPr>
      </p:pic>
      <p:pic>
        <p:nvPicPr>
          <p:cNvPr id="10" name="Picture 9">
            <a:extLst>
              <a:ext uri="{FF2B5EF4-FFF2-40B4-BE49-F238E27FC236}">
                <a16:creationId xmlns:a16="http://schemas.microsoft.com/office/drawing/2014/main" id="{48A4653B-2ABB-4694-B6C1-172368272BE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Tree>
    <p:extLst>
      <p:ext uri="{BB962C8B-B14F-4D97-AF65-F5344CB8AC3E}">
        <p14:creationId xmlns:p14="http://schemas.microsoft.com/office/powerpoint/2010/main" val="291445934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5225" y="6185774"/>
            <a:ext cx="1435782" cy="450769"/>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47624"/>
          </a:xfrm>
          <a:prstGeom prst="rect">
            <a:avLst/>
          </a:prstGeom>
        </p:spPr>
      </p:pic>
      <p:pic>
        <p:nvPicPr>
          <p:cNvPr id="11" name="Picture 10">
            <a:extLst>
              <a:ext uri="{FF2B5EF4-FFF2-40B4-BE49-F238E27FC236}">
                <a16:creationId xmlns:a16="http://schemas.microsoft.com/office/drawing/2014/main" id="{A9A270F4-BB80-41C1-9AAD-8784BCFBD92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Tree>
    <p:extLst>
      <p:ext uri="{BB962C8B-B14F-4D97-AF65-F5344CB8AC3E}">
        <p14:creationId xmlns:p14="http://schemas.microsoft.com/office/powerpoint/2010/main" val="3447946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G Image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4C3F28-8662-461F-9E86-293B41290C3B}"/>
              </a:ext>
            </a:extLst>
          </p:cNvPr>
          <p:cNvSpPr/>
          <p:nvPr userDrawn="1"/>
        </p:nvSpPr>
        <p:spPr>
          <a:xfrm>
            <a:off x="0" y="47625"/>
            <a:ext cx="12192000" cy="681037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B3D989E-B682-4A7A-8E0D-6EE373854E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5225" y="6185774"/>
            <a:ext cx="1435782" cy="450769"/>
          </a:xfrm>
          <a:prstGeom prst="rect">
            <a:avLst/>
          </a:prstGeom>
        </p:spPr>
      </p:pic>
      <p:pic>
        <p:nvPicPr>
          <p:cNvPr id="7" name="Picture 6">
            <a:extLst>
              <a:ext uri="{FF2B5EF4-FFF2-40B4-BE49-F238E27FC236}">
                <a16:creationId xmlns:a16="http://schemas.microsoft.com/office/drawing/2014/main" id="{8C378A27-E9AB-4E7B-9A68-F136FA7F133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pic>
        <p:nvPicPr>
          <p:cNvPr id="8" name="Picture 7">
            <a:extLst>
              <a:ext uri="{FF2B5EF4-FFF2-40B4-BE49-F238E27FC236}">
                <a16:creationId xmlns:a16="http://schemas.microsoft.com/office/drawing/2014/main" id="{B05F3ED9-A803-4A8F-9781-8BFFF758E9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2000" cy="47624"/>
          </a:xfrm>
          <a:prstGeom prst="rect">
            <a:avLst/>
          </a:prstGeom>
        </p:spPr>
      </p:pic>
    </p:spTree>
    <p:extLst>
      <p:ext uri="{BB962C8B-B14F-4D97-AF65-F5344CB8AC3E}">
        <p14:creationId xmlns:p14="http://schemas.microsoft.com/office/powerpoint/2010/main" val="1244917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619125" y="572283"/>
            <a:ext cx="10959295" cy="429204"/>
          </a:xfrm>
        </p:spPr>
        <p:txBody>
          <a:bodyPr lIns="0" tIns="0" anchor="t" anchorCtr="0">
            <a:noAutofit/>
          </a:bodyPr>
          <a:lstStyle>
            <a:lvl1pPr>
              <a:defRPr sz="3000" b="1">
                <a:solidFill>
                  <a:schemeClr val="accent1"/>
                </a:solidFill>
                <a:latin typeface="Gotham Rounded Bold" pitchFamily="50" charset="0"/>
                <a:ea typeface="Gotham Rounded Bold" pitchFamily="50" charset="0"/>
                <a:cs typeface="Arial"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5225" y="6185774"/>
            <a:ext cx="1435782" cy="450769"/>
          </a:xfrm>
          <a:prstGeom prst="rect">
            <a:avLst/>
          </a:prstGeom>
        </p:spPr>
      </p:pic>
      <p:cxnSp>
        <p:nvCxnSpPr>
          <p:cNvPr id="9" name="Straight Connector 8"/>
          <p:cNvCxnSpPr/>
          <p:nvPr userDrawn="1"/>
        </p:nvCxnSpPr>
        <p:spPr>
          <a:xfrm>
            <a:off x="619125" y="1134533"/>
            <a:ext cx="10959295" cy="0"/>
          </a:xfrm>
          <a:prstGeom prst="line">
            <a:avLst/>
          </a:prstGeom>
          <a:ln w="9525">
            <a:solidFill>
              <a:schemeClr val="accent1"/>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47624"/>
          </a:xfrm>
          <a:prstGeom prst="rect">
            <a:avLst/>
          </a:prstGeom>
        </p:spPr>
      </p:pic>
      <p:pic>
        <p:nvPicPr>
          <p:cNvPr id="10" name="Picture 9">
            <a:extLst>
              <a:ext uri="{FF2B5EF4-FFF2-40B4-BE49-F238E27FC236}">
                <a16:creationId xmlns:a16="http://schemas.microsoft.com/office/drawing/2014/main" id="{48A4653B-2ABB-4694-B6C1-172368272BE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Tree>
    <p:extLst>
      <p:ext uri="{BB962C8B-B14F-4D97-AF65-F5344CB8AC3E}">
        <p14:creationId xmlns:p14="http://schemas.microsoft.com/office/powerpoint/2010/main" val="1026535318"/>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69925"/>
            <a:ext cx="10972800" cy="1325563"/>
          </a:xfrm>
          <a:prstGeom prst="rect">
            <a:avLst/>
          </a:prstGeom>
        </p:spPr>
        <p:txBody>
          <a:bodyPr vert="horz" lIns="0" tIns="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09600" y="1825625"/>
            <a:ext cx="10972800" cy="4351338"/>
          </a:xfrm>
          <a:prstGeom prst="rect">
            <a:avLst/>
          </a:prstGeom>
        </p:spPr>
        <p:txBody>
          <a:bodyPr vert="horz" lIns="0" tIns="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mj-lt"/>
              </a:defRPr>
            </a:lvl1pPr>
          </a:lstStyle>
          <a:p>
            <a:r>
              <a:rPr lang="en-US" dirty="0"/>
              <a:t>www </a:t>
            </a:r>
            <a:r>
              <a:rPr lang="en-US" dirty="0" err="1"/>
              <a:t>simplilearn</a:t>
            </a:r>
            <a:r>
              <a:rPr lang="en-US" dirty="0"/>
              <a:t> com</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839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E0EA4-465D-4891-B07C-4AC484BFB363}" type="slidenum">
              <a:rPr lang="en-US" smtClean="0"/>
              <a:t>‹#›</a:t>
            </a:fld>
            <a:endParaRPr lang="en-US" dirty="0"/>
          </a:p>
        </p:txBody>
      </p:sp>
    </p:spTree>
    <p:extLst>
      <p:ext uri="{BB962C8B-B14F-4D97-AF65-F5344CB8AC3E}">
        <p14:creationId xmlns:p14="http://schemas.microsoft.com/office/powerpoint/2010/main" val="3258649567"/>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61" r:id="rId3"/>
    <p:sldLayoutId id="2147483662" r:id="rId4"/>
    <p:sldLayoutId id="2147483663" r:id="rId5"/>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chemeClr val="accent3">
            <a:lumMod val="75000"/>
          </a:schemeClr>
        </a:buClr>
        <a:buFont typeface="Calibri" panose="020F0502020204030204" pitchFamily="34" charset="0"/>
        <a:buChar char="›"/>
        <a:defRPr sz="2000" kern="1200">
          <a:solidFill>
            <a:schemeClr val="accent3"/>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3"/>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384" userDrawn="1">
          <p15:clr>
            <a:srgbClr val="F26B43"/>
          </p15:clr>
        </p15:guide>
        <p15:guide id="3"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5D37E-D784-4289-9DD8-DF8540209813}"/>
              </a:ext>
            </a:extLst>
          </p:cNvPr>
          <p:cNvSpPr/>
          <p:nvPr/>
        </p:nvSpPr>
        <p:spPr>
          <a:xfrm>
            <a:off x="0" y="1303123"/>
            <a:ext cx="7006975" cy="1323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945CFEB-6016-4967-9A6C-B09E6026C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128" y="5806145"/>
            <a:ext cx="1395412" cy="390135"/>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
        <p:nvSpPr>
          <p:cNvPr id="6" name="TextBox 5">
            <a:extLst>
              <a:ext uri="{FF2B5EF4-FFF2-40B4-BE49-F238E27FC236}">
                <a16:creationId xmlns:a16="http://schemas.microsoft.com/office/drawing/2014/main" id="{DDDDD3A7-6778-487D-A41A-34E879F51CA6}"/>
              </a:ext>
            </a:extLst>
          </p:cNvPr>
          <p:cNvSpPr txBox="1"/>
          <p:nvPr/>
        </p:nvSpPr>
        <p:spPr>
          <a:xfrm>
            <a:off x="126049" y="1303124"/>
            <a:ext cx="5684363" cy="1200329"/>
          </a:xfrm>
          <a:prstGeom prst="rect">
            <a:avLst/>
          </a:prstGeom>
          <a:noFill/>
        </p:spPr>
        <p:txBody>
          <a:bodyPr wrap="square" rtlCol="0">
            <a:spAutoFit/>
          </a:bodyPr>
          <a:lstStyle/>
          <a:p>
            <a:r>
              <a:rPr lang="en-US" sz="3600" dirty="0">
                <a:solidFill>
                  <a:schemeClr val="bg1"/>
                </a:solidFill>
                <a:latin typeface="Gotham Rounded Bold" pitchFamily="50" charset="0"/>
              </a:rPr>
              <a:t>KNN Classification Algorithm</a:t>
            </a:r>
          </a:p>
        </p:txBody>
      </p:sp>
      <p:pic>
        <p:nvPicPr>
          <p:cNvPr id="7" name="Picture 6">
            <a:extLst>
              <a:ext uri="{FF2B5EF4-FFF2-40B4-BE49-F238E27FC236}">
                <a16:creationId xmlns:a16="http://schemas.microsoft.com/office/drawing/2014/main" id="{5B742016-486F-4733-B0F9-5C13AE52B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6213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49A118-778F-415F-9BA0-4459392D79D7}"/>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10886" y="-36856"/>
            <a:ext cx="12181114" cy="6905742"/>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15" name="Rectangle 14">
            <a:extLst>
              <a:ext uri="{FF2B5EF4-FFF2-40B4-BE49-F238E27FC236}">
                <a16:creationId xmlns:a16="http://schemas.microsoft.com/office/drawing/2014/main" id="{3EF9AA53-686C-4D7C-94D1-B9C3AFBC7E13}"/>
              </a:ext>
            </a:extLst>
          </p:cNvPr>
          <p:cNvSpPr/>
          <p:nvPr/>
        </p:nvSpPr>
        <p:spPr>
          <a:xfrm>
            <a:off x="10886" y="-55324"/>
            <a:ext cx="12181114" cy="7027624"/>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852FAB0-F692-4F3A-95F4-85335E17C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2683911"/>
            <a:ext cx="1539215" cy="2030185"/>
          </a:xfrm>
          <a:prstGeom prst="rect">
            <a:avLst/>
          </a:prstGeom>
        </p:spPr>
      </p:pic>
      <p:sp>
        <p:nvSpPr>
          <p:cNvPr id="7" name="Speech Bubble: Oval 6">
            <a:extLst>
              <a:ext uri="{FF2B5EF4-FFF2-40B4-BE49-F238E27FC236}">
                <a16:creationId xmlns:a16="http://schemas.microsoft.com/office/drawing/2014/main" id="{604F510F-061F-4AB4-B2B9-1EF18B1D52FB}"/>
              </a:ext>
            </a:extLst>
          </p:cNvPr>
          <p:cNvSpPr/>
          <p:nvPr/>
        </p:nvSpPr>
        <p:spPr>
          <a:xfrm flipH="1">
            <a:off x="3431772" y="1298703"/>
            <a:ext cx="2667000" cy="2400300"/>
          </a:xfrm>
          <a:prstGeom prst="wedgeEllipseCallout">
            <a:avLst>
              <a:gd name="adj1" fmla="val -59142"/>
              <a:gd name="adj2" fmla="val 38236"/>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It’s features are more like cats, it must be a cat!</a:t>
            </a:r>
          </a:p>
        </p:txBody>
      </p:sp>
      <p:pic>
        <p:nvPicPr>
          <p:cNvPr id="9" name="Picture 8">
            <a:extLst>
              <a:ext uri="{FF2B5EF4-FFF2-40B4-BE49-F238E27FC236}">
                <a16:creationId xmlns:a16="http://schemas.microsoft.com/office/drawing/2014/main" id="{CF2503FF-9012-49A0-BF96-89F993BA3B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79027">
            <a:off x="4536083" y="5295900"/>
            <a:ext cx="950317" cy="800100"/>
          </a:xfrm>
          <a:prstGeom prst="rect">
            <a:avLst/>
          </a:prstGeom>
        </p:spPr>
      </p:pic>
    </p:spTree>
    <p:extLst>
      <p:ext uri="{BB962C8B-B14F-4D97-AF65-F5344CB8AC3E}">
        <p14:creationId xmlns:p14="http://schemas.microsoft.com/office/powerpoint/2010/main" val="388136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5D230A-F2F7-4D53-935A-E6D99D52990B}"/>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10886"/>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49" name="Rectangle 48">
            <a:extLst>
              <a:ext uri="{FF2B5EF4-FFF2-40B4-BE49-F238E27FC236}">
                <a16:creationId xmlns:a16="http://schemas.microsoft.com/office/drawing/2014/main" id="{6F97D6E8-FB31-4D1E-AE9D-A3074EB19DBD}"/>
              </a:ext>
            </a:extLst>
          </p:cNvPr>
          <p:cNvSpPr/>
          <p:nvPr/>
        </p:nvSpPr>
        <p:spPr>
          <a:xfrm>
            <a:off x="-258071" y="10886"/>
            <a:ext cx="12450070" cy="684711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8454850-15DF-4F21-868A-56CD590A8CD9}"/>
              </a:ext>
            </a:extLst>
          </p:cNvPr>
          <p:cNvGrpSpPr/>
          <p:nvPr/>
        </p:nvGrpSpPr>
        <p:grpSpPr>
          <a:xfrm>
            <a:off x="2044325" y="1041030"/>
            <a:ext cx="6871075" cy="5094419"/>
            <a:chOff x="2044325" y="1041030"/>
            <a:chExt cx="6871075" cy="5094419"/>
          </a:xfrm>
        </p:grpSpPr>
        <p:pic>
          <p:nvPicPr>
            <p:cNvPr id="37" name="Picture 36">
              <a:extLst>
                <a:ext uri="{FF2B5EF4-FFF2-40B4-BE49-F238E27FC236}">
                  <a16:creationId xmlns:a16="http://schemas.microsoft.com/office/drawing/2014/main" id="{5B23DB3F-3351-4C84-868D-6B74C33CAE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6100" y="1741715"/>
              <a:ext cx="1539215" cy="2030185"/>
            </a:xfrm>
            <a:prstGeom prst="rect">
              <a:avLst/>
            </a:prstGeom>
          </p:spPr>
        </p:pic>
        <p:sp>
          <p:nvSpPr>
            <p:cNvPr id="38" name="Rectangle 37">
              <a:extLst>
                <a:ext uri="{FF2B5EF4-FFF2-40B4-BE49-F238E27FC236}">
                  <a16:creationId xmlns:a16="http://schemas.microsoft.com/office/drawing/2014/main" id="{D5046EFF-8794-460C-A291-26F0DB22D1AF}"/>
                </a:ext>
              </a:extLst>
            </p:cNvPr>
            <p:cNvSpPr/>
            <p:nvPr/>
          </p:nvSpPr>
          <p:spPr>
            <a:xfrm>
              <a:off x="2628900" y="1257300"/>
              <a:ext cx="6286500" cy="4229100"/>
            </a:xfrm>
            <a:prstGeom prst="rect">
              <a:avLst/>
            </a:prstGeom>
            <a:solidFill>
              <a:schemeClr val="bg1"/>
            </a:solidFill>
            <a:ln w="38100">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88DB4B-1B10-4033-BE15-9E15BBCD2DD6}"/>
                </a:ext>
              </a:extLst>
            </p:cNvPr>
            <p:cNvSpPr txBox="1"/>
            <p:nvPr/>
          </p:nvSpPr>
          <p:spPr>
            <a:xfrm>
              <a:off x="7320643" y="1378218"/>
              <a:ext cx="1524000" cy="369332"/>
            </a:xfrm>
            <a:prstGeom prst="rect">
              <a:avLst/>
            </a:prstGeom>
            <a:noFill/>
          </p:spPr>
          <p:txBody>
            <a:bodyPr wrap="square" rtlCol="0">
              <a:spAutoFit/>
            </a:bodyPr>
            <a:lstStyle/>
            <a:p>
              <a:r>
                <a:rPr lang="en-US" dirty="0"/>
                <a:t>DOGS</a:t>
              </a:r>
            </a:p>
          </p:txBody>
        </p:sp>
        <p:sp>
          <p:nvSpPr>
            <p:cNvPr id="40" name="TextBox 39">
              <a:extLst>
                <a:ext uri="{FF2B5EF4-FFF2-40B4-BE49-F238E27FC236}">
                  <a16:creationId xmlns:a16="http://schemas.microsoft.com/office/drawing/2014/main" id="{4230C0D8-EBD6-4607-9801-3CC86B68FF9D}"/>
                </a:ext>
              </a:extLst>
            </p:cNvPr>
            <p:cNvSpPr txBox="1"/>
            <p:nvPr/>
          </p:nvSpPr>
          <p:spPr>
            <a:xfrm>
              <a:off x="3238500" y="1485900"/>
              <a:ext cx="1524000" cy="369332"/>
            </a:xfrm>
            <a:prstGeom prst="rect">
              <a:avLst/>
            </a:prstGeom>
            <a:noFill/>
          </p:spPr>
          <p:txBody>
            <a:bodyPr wrap="square" rtlCol="0">
              <a:spAutoFit/>
            </a:bodyPr>
            <a:lstStyle/>
            <a:p>
              <a:r>
                <a:rPr lang="en-US" dirty="0"/>
                <a:t>CATS</a:t>
              </a:r>
            </a:p>
          </p:txBody>
        </p:sp>
        <p:pic>
          <p:nvPicPr>
            <p:cNvPr id="41" name="Picture 40">
              <a:extLst>
                <a:ext uri="{FF2B5EF4-FFF2-40B4-BE49-F238E27FC236}">
                  <a16:creationId xmlns:a16="http://schemas.microsoft.com/office/drawing/2014/main" id="{DE9C4124-8295-4B8A-81DA-11363C212500}"/>
                </a:ext>
              </a:extLst>
            </p:cNvPr>
            <p:cNvPicPr>
              <a:picLocks noChangeAspect="1"/>
            </p:cNvPicPr>
            <p:nvPr/>
          </p:nvPicPr>
          <p:blipFill>
            <a:blip r:embed="rId5"/>
            <a:stretch>
              <a:fillRect/>
            </a:stretch>
          </p:blipFill>
          <p:spPr>
            <a:xfrm>
              <a:off x="3463388" y="2193232"/>
              <a:ext cx="626048" cy="873622"/>
            </a:xfrm>
            <a:prstGeom prst="rect">
              <a:avLst/>
            </a:prstGeom>
          </p:spPr>
        </p:pic>
        <p:pic>
          <p:nvPicPr>
            <p:cNvPr id="42" name="Picture 41">
              <a:extLst>
                <a:ext uri="{FF2B5EF4-FFF2-40B4-BE49-F238E27FC236}">
                  <a16:creationId xmlns:a16="http://schemas.microsoft.com/office/drawing/2014/main" id="{9F589E24-A982-4927-9D66-8FBAC95371AD}"/>
                </a:ext>
              </a:extLst>
            </p:cNvPr>
            <p:cNvPicPr>
              <a:picLocks noChangeAspect="1"/>
            </p:cNvPicPr>
            <p:nvPr/>
          </p:nvPicPr>
          <p:blipFill>
            <a:blip r:embed="rId5"/>
            <a:stretch>
              <a:fillRect/>
            </a:stretch>
          </p:blipFill>
          <p:spPr>
            <a:xfrm>
              <a:off x="4079313" y="2553631"/>
              <a:ext cx="626048" cy="873622"/>
            </a:xfrm>
            <a:prstGeom prst="rect">
              <a:avLst/>
            </a:prstGeom>
          </p:spPr>
        </p:pic>
        <p:pic>
          <p:nvPicPr>
            <p:cNvPr id="43" name="Picture 42">
              <a:extLst>
                <a:ext uri="{FF2B5EF4-FFF2-40B4-BE49-F238E27FC236}">
                  <a16:creationId xmlns:a16="http://schemas.microsoft.com/office/drawing/2014/main" id="{42134F32-A0B6-4644-9A0D-3C5ABCF2E699}"/>
                </a:ext>
              </a:extLst>
            </p:cNvPr>
            <p:cNvPicPr>
              <a:picLocks noChangeAspect="1"/>
            </p:cNvPicPr>
            <p:nvPr/>
          </p:nvPicPr>
          <p:blipFill>
            <a:blip r:embed="rId5"/>
            <a:stretch>
              <a:fillRect/>
            </a:stretch>
          </p:blipFill>
          <p:spPr>
            <a:xfrm>
              <a:off x="4636384" y="2311631"/>
              <a:ext cx="626048" cy="873622"/>
            </a:xfrm>
            <a:prstGeom prst="rect">
              <a:avLst/>
            </a:prstGeom>
          </p:spPr>
        </p:pic>
        <p:pic>
          <p:nvPicPr>
            <p:cNvPr id="44" name="Picture 43">
              <a:extLst>
                <a:ext uri="{FF2B5EF4-FFF2-40B4-BE49-F238E27FC236}">
                  <a16:creationId xmlns:a16="http://schemas.microsoft.com/office/drawing/2014/main" id="{A1878C9B-21C8-4DC7-A5AB-5A285411AEB8}"/>
                </a:ext>
              </a:extLst>
            </p:cNvPr>
            <p:cNvPicPr>
              <a:picLocks noChangeAspect="1"/>
            </p:cNvPicPr>
            <p:nvPr/>
          </p:nvPicPr>
          <p:blipFill>
            <a:blip r:embed="rId5"/>
            <a:stretch>
              <a:fillRect/>
            </a:stretch>
          </p:blipFill>
          <p:spPr>
            <a:xfrm>
              <a:off x="4056246" y="1595103"/>
              <a:ext cx="626048" cy="873622"/>
            </a:xfrm>
            <a:prstGeom prst="rect">
              <a:avLst/>
            </a:prstGeom>
          </p:spPr>
        </p:pic>
        <p:pic>
          <p:nvPicPr>
            <p:cNvPr id="45" name="Picture 44">
              <a:extLst>
                <a:ext uri="{FF2B5EF4-FFF2-40B4-BE49-F238E27FC236}">
                  <a16:creationId xmlns:a16="http://schemas.microsoft.com/office/drawing/2014/main" id="{9DAF6D31-8F48-4345-AFA2-38200C32D2BF}"/>
                </a:ext>
              </a:extLst>
            </p:cNvPr>
            <p:cNvPicPr>
              <a:picLocks noChangeAspect="1"/>
            </p:cNvPicPr>
            <p:nvPr/>
          </p:nvPicPr>
          <p:blipFill>
            <a:blip r:embed="rId5"/>
            <a:stretch>
              <a:fillRect/>
            </a:stretch>
          </p:blipFill>
          <p:spPr>
            <a:xfrm>
              <a:off x="2813778" y="2124669"/>
              <a:ext cx="626048" cy="873622"/>
            </a:xfrm>
            <a:prstGeom prst="rect">
              <a:avLst/>
            </a:prstGeom>
          </p:spPr>
        </p:pic>
        <p:pic>
          <p:nvPicPr>
            <p:cNvPr id="46" name="Picture 45">
              <a:extLst>
                <a:ext uri="{FF2B5EF4-FFF2-40B4-BE49-F238E27FC236}">
                  <a16:creationId xmlns:a16="http://schemas.microsoft.com/office/drawing/2014/main" id="{B2010333-C827-485C-B14D-E547B15427F1}"/>
                </a:ext>
              </a:extLst>
            </p:cNvPr>
            <p:cNvPicPr>
              <a:picLocks noChangeAspect="1"/>
            </p:cNvPicPr>
            <p:nvPr/>
          </p:nvPicPr>
          <p:blipFill>
            <a:blip r:embed="rId5"/>
            <a:stretch>
              <a:fillRect/>
            </a:stretch>
          </p:blipFill>
          <p:spPr>
            <a:xfrm>
              <a:off x="3115508" y="2998291"/>
              <a:ext cx="626048" cy="873622"/>
            </a:xfrm>
            <a:prstGeom prst="rect">
              <a:avLst/>
            </a:prstGeom>
          </p:spPr>
        </p:pic>
        <p:pic>
          <p:nvPicPr>
            <p:cNvPr id="47" name="Picture 46">
              <a:extLst>
                <a:ext uri="{FF2B5EF4-FFF2-40B4-BE49-F238E27FC236}">
                  <a16:creationId xmlns:a16="http://schemas.microsoft.com/office/drawing/2014/main" id="{61151370-7542-4EE6-88B5-3A5CE16010DE}"/>
                </a:ext>
              </a:extLst>
            </p:cNvPr>
            <p:cNvPicPr>
              <a:picLocks noChangeAspect="1"/>
            </p:cNvPicPr>
            <p:nvPr/>
          </p:nvPicPr>
          <p:blipFill>
            <a:blip r:embed="rId5"/>
            <a:stretch>
              <a:fillRect/>
            </a:stretch>
          </p:blipFill>
          <p:spPr>
            <a:xfrm>
              <a:off x="2740081" y="3524092"/>
              <a:ext cx="577270" cy="805554"/>
            </a:xfrm>
            <a:prstGeom prst="rect">
              <a:avLst/>
            </a:prstGeom>
          </p:spPr>
        </p:pic>
        <p:pic>
          <p:nvPicPr>
            <p:cNvPr id="48" name="Picture 47">
              <a:extLst>
                <a:ext uri="{FF2B5EF4-FFF2-40B4-BE49-F238E27FC236}">
                  <a16:creationId xmlns:a16="http://schemas.microsoft.com/office/drawing/2014/main" id="{ABFE0C7A-D108-4A86-B834-20F9AD3CA372}"/>
                </a:ext>
              </a:extLst>
            </p:cNvPr>
            <p:cNvPicPr>
              <a:picLocks noChangeAspect="1"/>
            </p:cNvPicPr>
            <p:nvPr/>
          </p:nvPicPr>
          <p:blipFill>
            <a:blip r:embed="rId5"/>
            <a:stretch>
              <a:fillRect/>
            </a:stretch>
          </p:blipFill>
          <p:spPr>
            <a:xfrm>
              <a:off x="5211881" y="1949901"/>
              <a:ext cx="626048" cy="873622"/>
            </a:xfrm>
            <a:prstGeom prst="rect">
              <a:avLst/>
            </a:prstGeom>
          </p:spPr>
        </p:pic>
        <p:sp>
          <p:nvSpPr>
            <p:cNvPr id="50" name="TextBox 49">
              <a:extLst>
                <a:ext uri="{FF2B5EF4-FFF2-40B4-BE49-F238E27FC236}">
                  <a16:creationId xmlns:a16="http://schemas.microsoft.com/office/drawing/2014/main" id="{0ABB4B98-79F4-45B2-9646-A9BA4C8EC00F}"/>
                </a:ext>
              </a:extLst>
            </p:cNvPr>
            <p:cNvSpPr txBox="1"/>
            <p:nvPr/>
          </p:nvSpPr>
          <p:spPr>
            <a:xfrm>
              <a:off x="4927335" y="5766117"/>
              <a:ext cx="3441540" cy="369332"/>
            </a:xfrm>
            <a:prstGeom prst="rect">
              <a:avLst/>
            </a:prstGeom>
            <a:noFill/>
          </p:spPr>
          <p:txBody>
            <a:bodyPr wrap="square" rtlCol="0">
              <a:spAutoFit/>
            </a:bodyPr>
            <a:lstStyle/>
            <a:p>
              <a:r>
                <a:rPr lang="en-US" dirty="0"/>
                <a:t>Length of ears </a:t>
              </a:r>
              <a:r>
                <a:rPr lang="en-US" dirty="0">
                  <a:sym typeface="Wingdings" panose="05000000000000000000" pitchFamily="2" charset="2"/>
                </a:rPr>
                <a:t></a:t>
              </a:r>
              <a:endParaRPr lang="en-US" dirty="0"/>
            </a:p>
          </p:txBody>
        </p:sp>
        <p:sp>
          <p:nvSpPr>
            <p:cNvPr id="51" name="TextBox 50">
              <a:extLst>
                <a:ext uri="{FF2B5EF4-FFF2-40B4-BE49-F238E27FC236}">
                  <a16:creationId xmlns:a16="http://schemas.microsoft.com/office/drawing/2014/main" id="{63B39CF9-F326-4E99-861F-6E300558F93A}"/>
                </a:ext>
              </a:extLst>
            </p:cNvPr>
            <p:cNvSpPr txBox="1"/>
            <p:nvPr/>
          </p:nvSpPr>
          <p:spPr>
            <a:xfrm rot="16200000">
              <a:off x="508221" y="2577134"/>
              <a:ext cx="3441540" cy="369332"/>
            </a:xfrm>
            <a:prstGeom prst="rect">
              <a:avLst/>
            </a:prstGeom>
            <a:noFill/>
          </p:spPr>
          <p:txBody>
            <a:bodyPr wrap="square" rtlCol="0">
              <a:spAutoFit/>
            </a:bodyPr>
            <a:lstStyle/>
            <a:p>
              <a:r>
                <a:rPr lang="en-US" dirty="0"/>
                <a:t>Sharp of claws </a:t>
              </a:r>
              <a:r>
                <a:rPr lang="en-US" dirty="0">
                  <a:sym typeface="Wingdings" panose="05000000000000000000" pitchFamily="2" charset="2"/>
                </a:rPr>
                <a:t></a:t>
              </a:r>
              <a:endParaRPr lang="en-US" dirty="0"/>
            </a:p>
          </p:txBody>
        </p:sp>
        <p:pic>
          <p:nvPicPr>
            <p:cNvPr id="52" name="Picture 51">
              <a:extLst>
                <a:ext uri="{FF2B5EF4-FFF2-40B4-BE49-F238E27FC236}">
                  <a16:creationId xmlns:a16="http://schemas.microsoft.com/office/drawing/2014/main" id="{F4455370-3F5A-48C5-81B8-BB0E2468C3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3375202"/>
              <a:ext cx="649610" cy="757974"/>
            </a:xfrm>
            <a:prstGeom prst="rect">
              <a:avLst/>
            </a:prstGeom>
          </p:spPr>
        </p:pic>
        <p:pic>
          <p:nvPicPr>
            <p:cNvPr id="53" name="Picture 52">
              <a:extLst>
                <a:ext uri="{FF2B5EF4-FFF2-40B4-BE49-F238E27FC236}">
                  <a16:creationId xmlns:a16="http://schemas.microsoft.com/office/drawing/2014/main" id="{CFA1348C-6DB4-440E-A197-4DC4794D2B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4333279"/>
              <a:ext cx="649610" cy="757974"/>
            </a:xfrm>
            <a:prstGeom prst="rect">
              <a:avLst/>
            </a:prstGeom>
          </p:spPr>
        </p:pic>
        <p:pic>
          <p:nvPicPr>
            <p:cNvPr id="54" name="Picture 53">
              <a:extLst>
                <a:ext uri="{FF2B5EF4-FFF2-40B4-BE49-F238E27FC236}">
                  <a16:creationId xmlns:a16="http://schemas.microsoft.com/office/drawing/2014/main" id="{4FFB27C9-7EF8-4914-BDC1-5AC1924A34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312" y="3523015"/>
              <a:ext cx="649610" cy="757974"/>
            </a:xfrm>
            <a:prstGeom prst="rect">
              <a:avLst/>
            </a:prstGeom>
          </p:spPr>
        </p:pic>
        <p:pic>
          <p:nvPicPr>
            <p:cNvPr id="55" name="Picture 54">
              <a:extLst>
                <a:ext uri="{FF2B5EF4-FFF2-40B4-BE49-F238E27FC236}">
                  <a16:creationId xmlns:a16="http://schemas.microsoft.com/office/drawing/2014/main" id="{F8E83E5E-6BF9-4150-AB21-D711C101E9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747" y="4246174"/>
              <a:ext cx="649610" cy="757974"/>
            </a:xfrm>
            <a:prstGeom prst="rect">
              <a:avLst/>
            </a:prstGeom>
          </p:spPr>
        </p:pic>
        <p:pic>
          <p:nvPicPr>
            <p:cNvPr id="56" name="Picture 55">
              <a:extLst>
                <a:ext uri="{FF2B5EF4-FFF2-40B4-BE49-F238E27FC236}">
                  <a16:creationId xmlns:a16="http://schemas.microsoft.com/office/drawing/2014/main" id="{60FE9159-B41D-459C-A742-5376920F90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7966" y="3527702"/>
              <a:ext cx="649610" cy="757974"/>
            </a:xfrm>
            <a:prstGeom prst="rect">
              <a:avLst/>
            </a:prstGeom>
          </p:spPr>
        </p:pic>
        <p:pic>
          <p:nvPicPr>
            <p:cNvPr id="57" name="Picture 56">
              <a:extLst>
                <a:ext uri="{FF2B5EF4-FFF2-40B4-BE49-F238E27FC236}">
                  <a16:creationId xmlns:a16="http://schemas.microsoft.com/office/drawing/2014/main" id="{46E9A73E-AC9E-49B1-B1DA-77D4299112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1155" y="4474821"/>
              <a:ext cx="649610" cy="757974"/>
            </a:xfrm>
            <a:prstGeom prst="rect">
              <a:avLst/>
            </a:prstGeom>
          </p:spPr>
        </p:pic>
        <p:pic>
          <p:nvPicPr>
            <p:cNvPr id="58" name="Picture 57">
              <a:extLst>
                <a:ext uri="{FF2B5EF4-FFF2-40B4-BE49-F238E27FC236}">
                  <a16:creationId xmlns:a16="http://schemas.microsoft.com/office/drawing/2014/main" id="{088AEA45-E5C0-42B1-BFB6-CCA948DEB2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689" y="4515751"/>
              <a:ext cx="649610" cy="757974"/>
            </a:xfrm>
            <a:prstGeom prst="rect">
              <a:avLst/>
            </a:prstGeom>
          </p:spPr>
        </p:pic>
        <p:pic>
          <p:nvPicPr>
            <p:cNvPr id="59" name="Picture 58">
              <a:extLst>
                <a:ext uri="{FF2B5EF4-FFF2-40B4-BE49-F238E27FC236}">
                  <a16:creationId xmlns:a16="http://schemas.microsoft.com/office/drawing/2014/main" id="{2CB505C8-4C59-409C-8C90-8818FC0E63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0905" y="2630043"/>
              <a:ext cx="649610" cy="757974"/>
            </a:xfrm>
            <a:prstGeom prst="rect">
              <a:avLst/>
            </a:prstGeom>
          </p:spPr>
        </p:pic>
        <p:pic>
          <p:nvPicPr>
            <p:cNvPr id="60" name="Picture 59">
              <a:extLst>
                <a:ext uri="{FF2B5EF4-FFF2-40B4-BE49-F238E27FC236}">
                  <a16:creationId xmlns:a16="http://schemas.microsoft.com/office/drawing/2014/main" id="{D2A8066C-34EA-433B-A8E7-71C21F2209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839" y="2570472"/>
              <a:ext cx="649610" cy="757974"/>
            </a:xfrm>
            <a:prstGeom prst="rect">
              <a:avLst/>
            </a:prstGeom>
          </p:spPr>
        </p:pic>
      </p:grpSp>
      <p:pic>
        <p:nvPicPr>
          <p:cNvPr id="61" name="Picture 60">
            <a:extLst>
              <a:ext uri="{FF2B5EF4-FFF2-40B4-BE49-F238E27FC236}">
                <a16:creationId xmlns:a16="http://schemas.microsoft.com/office/drawing/2014/main" id="{586E0399-1064-48CD-8455-71C2818A74A0}"/>
              </a:ext>
            </a:extLst>
          </p:cNvPr>
          <p:cNvPicPr>
            <a:picLocks noChangeAspect="1"/>
          </p:cNvPicPr>
          <p:nvPr/>
        </p:nvPicPr>
        <p:blipFill>
          <a:blip r:embed="rId7"/>
          <a:stretch>
            <a:fillRect/>
          </a:stretch>
        </p:blipFill>
        <p:spPr>
          <a:xfrm>
            <a:off x="4664140" y="3297876"/>
            <a:ext cx="765174" cy="622916"/>
          </a:xfrm>
          <a:prstGeom prst="rect">
            <a:avLst/>
          </a:prstGeom>
        </p:spPr>
      </p:pic>
      <p:pic>
        <p:nvPicPr>
          <p:cNvPr id="62" name="Picture 61">
            <a:extLst>
              <a:ext uri="{FF2B5EF4-FFF2-40B4-BE49-F238E27FC236}">
                <a16:creationId xmlns:a16="http://schemas.microsoft.com/office/drawing/2014/main" id="{2AFBAA67-8AD3-4D7B-9E64-109E5100F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750" y="3602648"/>
            <a:ext cx="649610" cy="757974"/>
          </a:xfrm>
          <a:prstGeom prst="rect">
            <a:avLst/>
          </a:prstGeom>
        </p:spPr>
      </p:pic>
      <p:pic>
        <p:nvPicPr>
          <p:cNvPr id="88" name="Picture 87">
            <a:extLst>
              <a:ext uri="{FF2B5EF4-FFF2-40B4-BE49-F238E27FC236}">
                <a16:creationId xmlns:a16="http://schemas.microsoft.com/office/drawing/2014/main" id="{10CF8BF7-6785-4547-9E3D-E67414A11C42}"/>
              </a:ext>
            </a:extLst>
          </p:cNvPr>
          <p:cNvPicPr>
            <a:picLocks noChangeAspect="1"/>
          </p:cNvPicPr>
          <p:nvPr/>
        </p:nvPicPr>
        <p:blipFill>
          <a:blip r:embed="rId5"/>
          <a:stretch>
            <a:fillRect/>
          </a:stretch>
        </p:blipFill>
        <p:spPr>
          <a:xfrm>
            <a:off x="4081179" y="3546983"/>
            <a:ext cx="577270" cy="805554"/>
          </a:xfrm>
          <a:prstGeom prst="rect">
            <a:avLst/>
          </a:prstGeom>
        </p:spPr>
      </p:pic>
      <p:sp>
        <p:nvSpPr>
          <p:cNvPr id="4" name="Oval 3">
            <a:extLst>
              <a:ext uri="{FF2B5EF4-FFF2-40B4-BE49-F238E27FC236}">
                <a16:creationId xmlns:a16="http://schemas.microsoft.com/office/drawing/2014/main" id="{0B58B90F-0A16-43E1-BDEA-B13E9E362D68}"/>
              </a:ext>
            </a:extLst>
          </p:cNvPr>
          <p:cNvSpPr/>
          <p:nvPr/>
        </p:nvSpPr>
        <p:spPr>
          <a:xfrm>
            <a:off x="3722119" y="1938744"/>
            <a:ext cx="2864065" cy="2819399"/>
          </a:xfrm>
          <a:prstGeom prst="ellipse">
            <a:avLst/>
          </a:prstGeom>
          <a:solidFill>
            <a:schemeClr val="bg1">
              <a:alpha val="0"/>
            </a:schemeClr>
          </a:solidFill>
          <a:ln w="4762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671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Why KNN?</a:t>
            </a:r>
          </a:p>
        </p:txBody>
      </p:sp>
      <p:pic>
        <p:nvPicPr>
          <p:cNvPr id="8" name="Picture 7">
            <a:extLst>
              <a:ext uri="{FF2B5EF4-FFF2-40B4-BE49-F238E27FC236}">
                <a16:creationId xmlns:a16="http://schemas.microsoft.com/office/drawing/2014/main" id="{B4631F18-34CC-4995-9B0E-549C70B732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3462538" y="3358106"/>
            <a:ext cx="1652441" cy="1727552"/>
          </a:xfrm>
          <a:prstGeom prst="rect">
            <a:avLst/>
          </a:prstGeom>
        </p:spPr>
      </p:pic>
      <p:sp>
        <p:nvSpPr>
          <p:cNvPr id="4" name="Thought Bubble: Cloud 3">
            <a:extLst>
              <a:ext uri="{FF2B5EF4-FFF2-40B4-BE49-F238E27FC236}">
                <a16:creationId xmlns:a16="http://schemas.microsoft.com/office/drawing/2014/main" id="{33D0B9F0-1453-416A-9D51-9A75F4302DDA}"/>
              </a:ext>
            </a:extLst>
          </p:cNvPr>
          <p:cNvSpPr/>
          <p:nvPr/>
        </p:nvSpPr>
        <p:spPr>
          <a:xfrm>
            <a:off x="619124" y="1485900"/>
            <a:ext cx="4181475" cy="1828800"/>
          </a:xfrm>
          <a:prstGeom prst="cloudCallout">
            <a:avLst>
              <a:gd name="adj1" fmla="val 17248"/>
              <a:gd name="adj2" fmla="val 83681"/>
            </a:avLst>
          </a:prstGeom>
          <a:solidFill>
            <a:schemeClr val="bg2">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Because KNN is based on feature similarity, we can do classification using KNN Classifier!</a:t>
            </a:r>
          </a:p>
        </p:txBody>
      </p:sp>
      <p:grpSp>
        <p:nvGrpSpPr>
          <p:cNvPr id="47" name="Group 46">
            <a:extLst>
              <a:ext uri="{FF2B5EF4-FFF2-40B4-BE49-F238E27FC236}">
                <a16:creationId xmlns:a16="http://schemas.microsoft.com/office/drawing/2014/main" id="{892EECD4-4BEA-494E-8D87-A631313D64E6}"/>
              </a:ext>
            </a:extLst>
          </p:cNvPr>
          <p:cNvGrpSpPr/>
          <p:nvPr/>
        </p:nvGrpSpPr>
        <p:grpSpPr>
          <a:xfrm>
            <a:off x="5638800" y="2762250"/>
            <a:ext cx="6239508" cy="2609850"/>
            <a:chOff x="5638800" y="2762250"/>
            <a:chExt cx="6239508" cy="2609850"/>
          </a:xfrm>
        </p:grpSpPr>
        <p:sp>
          <p:nvSpPr>
            <p:cNvPr id="42" name="Rectangle: Rounded Corners 41">
              <a:extLst>
                <a:ext uri="{FF2B5EF4-FFF2-40B4-BE49-F238E27FC236}">
                  <a16:creationId xmlns:a16="http://schemas.microsoft.com/office/drawing/2014/main" id="{58AA6ECD-E1AD-4BDF-9215-99313ACEA4C9}"/>
                </a:ext>
              </a:extLst>
            </p:cNvPr>
            <p:cNvSpPr/>
            <p:nvPr/>
          </p:nvSpPr>
          <p:spPr>
            <a:xfrm>
              <a:off x="5638800" y="2762250"/>
              <a:ext cx="5562600" cy="260985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6F9EB-0C19-46E7-9AE9-122F16BF7AD0}"/>
                </a:ext>
              </a:extLst>
            </p:cNvPr>
            <p:cNvCxnSpPr>
              <a:cxnSpLocks/>
            </p:cNvCxnSpPr>
            <p:nvPr/>
          </p:nvCxnSpPr>
          <p:spPr>
            <a:xfrm>
              <a:off x="6893328" y="3932671"/>
              <a:ext cx="551919" cy="0"/>
            </a:xfrm>
            <a:prstGeom prst="straightConnector1">
              <a:avLst/>
            </a:prstGeom>
            <a:ln w="412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42CA47-04E4-4990-9B13-4250DC581D32}"/>
                </a:ext>
              </a:extLst>
            </p:cNvPr>
            <p:cNvCxnSpPr>
              <a:cxnSpLocks/>
            </p:cNvCxnSpPr>
            <p:nvPr/>
          </p:nvCxnSpPr>
          <p:spPr>
            <a:xfrm>
              <a:off x="9103128" y="3932671"/>
              <a:ext cx="597912" cy="0"/>
            </a:xfrm>
            <a:prstGeom prst="straightConnector1">
              <a:avLst/>
            </a:prstGeom>
            <a:ln w="41275">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A8DB330-061B-4C5B-95B9-D33F0FDA547E}"/>
                </a:ext>
              </a:extLst>
            </p:cNvPr>
            <p:cNvGrpSpPr/>
            <p:nvPr/>
          </p:nvGrpSpPr>
          <p:grpSpPr>
            <a:xfrm>
              <a:off x="7655327" y="3400424"/>
              <a:ext cx="1333803" cy="1231703"/>
              <a:chOff x="19948615" y="652248"/>
              <a:chExt cx="4520694" cy="4083651"/>
            </a:xfrm>
          </p:grpSpPr>
          <p:sp>
            <p:nvSpPr>
              <p:cNvPr id="18" name="Rectangle 232">
                <a:extLst>
                  <a:ext uri="{FF2B5EF4-FFF2-40B4-BE49-F238E27FC236}">
                    <a16:creationId xmlns:a16="http://schemas.microsoft.com/office/drawing/2014/main" id="{138F86BE-9BA5-4D12-958C-6021AF601396}"/>
                  </a:ext>
                </a:extLst>
              </p:cNvPr>
              <p:cNvSpPr>
                <a:spLocks noChangeArrowheads="1"/>
              </p:cNvSpPr>
              <p:nvPr/>
            </p:nvSpPr>
            <p:spPr bwMode="auto">
              <a:xfrm>
                <a:off x="20239517" y="1810339"/>
                <a:ext cx="3940269" cy="2636037"/>
              </a:xfrm>
              <a:prstGeom prst="rect">
                <a:avLst/>
              </a:prstGeom>
              <a:solidFill>
                <a:srgbClr val="FCFCFC"/>
              </a:solidFill>
              <a:ln w="0">
                <a:solidFill>
                  <a:srgbClr val="FCFCFC"/>
                </a:solidFill>
                <a:prstDash val="solid"/>
                <a:miter lim="800000"/>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233">
                <a:extLst>
                  <a:ext uri="{FF2B5EF4-FFF2-40B4-BE49-F238E27FC236}">
                    <a16:creationId xmlns:a16="http://schemas.microsoft.com/office/drawing/2014/main" id="{76F4DCDC-F6CB-4587-85D0-48BCEB6BEC79}"/>
                  </a:ext>
                </a:extLst>
              </p:cNvPr>
              <p:cNvSpPr>
                <a:spLocks noEditPoints="1"/>
              </p:cNvSpPr>
              <p:nvPr/>
            </p:nvSpPr>
            <p:spPr bwMode="auto">
              <a:xfrm>
                <a:off x="19948615" y="652248"/>
                <a:ext cx="4520694" cy="4083651"/>
              </a:xfrm>
              <a:custGeom>
                <a:avLst/>
                <a:gdLst>
                  <a:gd name="T0" fmla="*/ 420 w 6558"/>
                  <a:gd name="T1" fmla="*/ 1680 h 5924"/>
                  <a:gd name="T2" fmla="*/ 420 w 6558"/>
                  <a:gd name="T3" fmla="*/ 5505 h 5924"/>
                  <a:gd name="T4" fmla="*/ 6138 w 6558"/>
                  <a:gd name="T5" fmla="*/ 5505 h 5924"/>
                  <a:gd name="T6" fmla="*/ 6138 w 6558"/>
                  <a:gd name="T7" fmla="*/ 1680 h 5924"/>
                  <a:gd name="T8" fmla="*/ 420 w 6558"/>
                  <a:gd name="T9" fmla="*/ 1680 h 5924"/>
                  <a:gd name="T10" fmla="*/ 209 w 6558"/>
                  <a:gd name="T11" fmla="*/ 0 h 5924"/>
                  <a:gd name="T12" fmla="*/ 6347 w 6558"/>
                  <a:gd name="T13" fmla="*/ 0 h 5924"/>
                  <a:gd name="T14" fmla="*/ 6397 w 6558"/>
                  <a:gd name="T15" fmla="*/ 6 h 5924"/>
                  <a:gd name="T16" fmla="*/ 6441 w 6558"/>
                  <a:gd name="T17" fmla="*/ 22 h 5924"/>
                  <a:gd name="T18" fmla="*/ 6478 w 6558"/>
                  <a:gd name="T19" fmla="*/ 46 h 5924"/>
                  <a:gd name="T20" fmla="*/ 6512 w 6558"/>
                  <a:gd name="T21" fmla="*/ 79 h 5924"/>
                  <a:gd name="T22" fmla="*/ 6536 w 6558"/>
                  <a:gd name="T23" fmla="*/ 117 h 5924"/>
                  <a:gd name="T24" fmla="*/ 6552 w 6558"/>
                  <a:gd name="T25" fmla="*/ 161 h 5924"/>
                  <a:gd name="T26" fmla="*/ 6558 w 6558"/>
                  <a:gd name="T27" fmla="*/ 209 h 5924"/>
                  <a:gd name="T28" fmla="*/ 6558 w 6558"/>
                  <a:gd name="T29" fmla="*/ 5715 h 5924"/>
                  <a:gd name="T30" fmla="*/ 6552 w 6558"/>
                  <a:gd name="T31" fmla="*/ 5763 h 5924"/>
                  <a:gd name="T32" fmla="*/ 6536 w 6558"/>
                  <a:gd name="T33" fmla="*/ 5807 h 5924"/>
                  <a:gd name="T34" fmla="*/ 6512 w 6558"/>
                  <a:gd name="T35" fmla="*/ 5847 h 5924"/>
                  <a:gd name="T36" fmla="*/ 6478 w 6558"/>
                  <a:gd name="T37" fmla="*/ 5878 h 5924"/>
                  <a:gd name="T38" fmla="*/ 6441 w 6558"/>
                  <a:gd name="T39" fmla="*/ 5902 h 5924"/>
                  <a:gd name="T40" fmla="*/ 6397 w 6558"/>
                  <a:gd name="T41" fmla="*/ 5918 h 5924"/>
                  <a:gd name="T42" fmla="*/ 6347 w 6558"/>
                  <a:gd name="T43" fmla="*/ 5924 h 5924"/>
                  <a:gd name="T44" fmla="*/ 209 w 6558"/>
                  <a:gd name="T45" fmla="*/ 5924 h 5924"/>
                  <a:gd name="T46" fmla="*/ 161 w 6558"/>
                  <a:gd name="T47" fmla="*/ 5918 h 5924"/>
                  <a:gd name="T48" fmla="*/ 117 w 6558"/>
                  <a:gd name="T49" fmla="*/ 5902 h 5924"/>
                  <a:gd name="T50" fmla="*/ 78 w 6558"/>
                  <a:gd name="T51" fmla="*/ 5878 h 5924"/>
                  <a:gd name="T52" fmla="*/ 46 w 6558"/>
                  <a:gd name="T53" fmla="*/ 5847 h 5924"/>
                  <a:gd name="T54" fmla="*/ 22 w 6558"/>
                  <a:gd name="T55" fmla="*/ 5807 h 5924"/>
                  <a:gd name="T56" fmla="*/ 6 w 6558"/>
                  <a:gd name="T57" fmla="*/ 5763 h 5924"/>
                  <a:gd name="T58" fmla="*/ 0 w 6558"/>
                  <a:gd name="T59" fmla="*/ 5715 h 5924"/>
                  <a:gd name="T60" fmla="*/ 0 w 6558"/>
                  <a:gd name="T61" fmla="*/ 209 h 5924"/>
                  <a:gd name="T62" fmla="*/ 6 w 6558"/>
                  <a:gd name="T63" fmla="*/ 161 h 5924"/>
                  <a:gd name="T64" fmla="*/ 22 w 6558"/>
                  <a:gd name="T65" fmla="*/ 117 h 5924"/>
                  <a:gd name="T66" fmla="*/ 46 w 6558"/>
                  <a:gd name="T67" fmla="*/ 79 h 5924"/>
                  <a:gd name="T68" fmla="*/ 78 w 6558"/>
                  <a:gd name="T69" fmla="*/ 46 h 5924"/>
                  <a:gd name="T70" fmla="*/ 117 w 6558"/>
                  <a:gd name="T71" fmla="*/ 22 h 5924"/>
                  <a:gd name="T72" fmla="*/ 161 w 6558"/>
                  <a:gd name="T73" fmla="*/ 6 h 5924"/>
                  <a:gd name="T74" fmla="*/ 209 w 6558"/>
                  <a:gd name="T75" fmla="*/ 0 h 5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58" h="5924">
                    <a:moveTo>
                      <a:pt x="420" y="1680"/>
                    </a:moveTo>
                    <a:lnTo>
                      <a:pt x="420" y="5505"/>
                    </a:lnTo>
                    <a:lnTo>
                      <a:pt x="6138" y="5505"/>
                    </a:lnTo>
                    <a:lnTo>
                      <a:pt x="6138" y="1680"/>
                    </a:lnTo>
                    <a:lnTo>
                      <a:pt x="420" y="1680"/>
                    </a:lnTo>
                    <a:close/>
                    <a:moveTo>
                      <a:pt x="209" y="0"/>
                    </a:moveTo>
                    <a:lnTo>
                      <a:pt x="6347" y="0"/>
                    </a:lnTo>
                    <a:lnTo>
                      <a:pt x="6397" y="6"/>
                    </a:lnTo>
                    <a:lnTo>
                      <a:pt x="6441" y="22"/>
                    </a:lnTo>
                    <a:lnTo>
                      <a:pt x="6478" y="46"/>
                    </a:lnTo>
                    <a:lnTo>
                      <a:pt x="6512" y="79"/>
                    </a:lnTo>
                    <a:lnTo>
                      <a:pt x="6536" y="117"/>
                    </a:lnTo>
                    <a:lnTo>
                      <a:pt x="6552" y="161"/>
                    </a:lnTo>
                    <a:lnTo>
                      <a:pt x="6558" y="209"/>
                    </a:lnTo>
                    <a:lnTo>
                      <a:pt x="6558" y="5715"/>
                    </a:lnTo>
                    <a:lnTo>
                      <a:pt x="6552" y="5763"/>
                    </a:lnTo>
                    <a:lnTo>
                      <a:pt x="6536" y="5807"/>
                    </a:lnTo>
                    <a:lnTo>
                      <a:pt x="6512" y="5847"/>
                    </a:lnTo>
                    <a:lnTo>
                      <a:pt x="6478" y="5878"/>
                    </a:lnTo>
                    <a:lnTo>
                      <a:pt x="6441" y="5902"/>
                    </a:lnTo>
                    <a:lnTo>
                      <a:pt x="6397" y="5918"/>
                    </a:lnTo>
                    <a:lnTo>
                      <a:pt x="6347" y="5924"/>
                    </a:lnTo>
                    <a:lnTo>
                      <a:pt x="209" y="5924"/>
                    </a:lnTo>
                    <a:lnTo>
                      <a:pt x="161" y="5918"/>
                    </a:lnTo>
                    <a:lnTo>
                      <a:pt x="117" y="5902"/>
                    </a:lnTo>
                    <a:lnTo>
                      <a:pt x="78" y="5878"/>
                    </a:lnTo>
                    <a:lnTo>
                      <a:pt x="46" y="5847"/>
                    </a:lnTo>
                    <a:lnTo>
                      <a:pt x="22" y="5807"/>
                    </a:lnTo>
                    <a:lnTo>
                      <a:pt x="6" y="5763"/>
                    </a:lnTo>
                    <a:lnTo>
                      <a:pt x="0" y="5715"/>
                    </a:lnTo>
                    <a:lnTo>
                      <a:pt x="0" y="209"/>
                    </a:lnTo>
                    <a:lnTo>
                      <a:pt x="6" y="161"/>
                    </a:lnTo>
                    <a:lnTo>
                      <a:pt x="22" y="117"/>
                    </a:lnTo>
                    <a:lnTo>
                      <a:pt x="46" y="79"/>
                    </a:lnTo>
                    <a:lnTo>
                      <a:pt x="78" y="46"/>
                    </a:lnTo>
                    <a:lnTo>
                      <a:pt x="117" y="22"/>
                    </a:lnTo>
                    <a:lnTo>
                      <a:pt x="161" y="6"/>
                    </a:lnTo>
                    <a:lnTo>
                      <a:pt x="209" y="0"/>
                    </a:lnTo>
                    <a:close/>
                  </a:path>
                </a:pathLst>
              </a:custGeom>
              <a:solidFill>
                <a:srgbClr val="5AAAE7"/>
              </a:solidFill>
              <a:ln w="0">
                <a:solidFill>
                  <a:srgbClr val="5AAAE7"/>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 name="Freeform 235">
                <a:extLst>
                  <a:ext uri="{FF2B5EF4-FFF2-40B4-BE49-F238E27FC236}">
                    <a16:creationId xmlns:a16="http://schemas.microsoft.com/office/drawing/2014/main" id="{DC7B8E50-4686-4288-9201-2F07FCC759C2}"/>
                  </a:ext>
                </a:extLst>
              </p:cNvPr>
              <p:cNvSpPr>
                <a:spLocks/>
              </p:cNvSpPr>
              <p:nvPr/>
            </p:nvSpPr>
            <p:spPr bwMode="auto">
              <a:xfrm>
                <a:off x="23045132" y="1125136"/>
                <a:ext cx="326748" cy="326748"/>
              </a:xfrm>
              <a:custGeom>
                <a:avLst/>
                <a:gdLst>
                  <a:gd name="T0" fmla="*/ 237 w 476"/>
                  <a:gd name="T1" fmla="*/ 0 h 475"/>
                  <a:gd name="T2" fmla="*/ 285 w 476"/>
                  <a:gd name="T3" fmla="*/ 4 h 475"/>
                  <a:gd name="T4" fmla="*/ 331 w 476"/>
                  <a:gd name="T5" fmla="*/ 18 h 475"/>
                  <a:gd name="T6" fmla="*/ 370 w 476"/>
                  <a:gd name="T7" fmla="*/ 40 h 475"/>
                  <a:gd name="T8" fmla="*/ 406 w 476"/>
                  <a:gd name="T9" fmla="*/ 69 h 475"/>
                  <a:gd name="T10" fmla="*/ 434 w 476"/>
                  <a:gd name="T11" fmla="*/ 103 h 475"/>
                  <a:gd name="T12" fmla="*/ 456 w 476"/>
                  <a:gd name="T13" fmla="*/ 145 h 475"/>
                  <a:gd name="T14" fmla="*/ 470 w 476"/>
                  <a:gd name="T15" fmla="*/ 189 h 475"/>
                  <a:gd name="T16" fmla="*/ 476 w 476"/>
                  <a:gd name="T17" fmla="*/ 236 h 475"/>
                  <a:gd name="T18" fmla="*/ 470 w 476"/>
                  <a:gd name="T19" fmla="*/ 284 h 475"/>
                  <a:gd name="T20" fmla="*/ 456 w 476"/>
                  <a:gd name="T21" fmla="*/ 330 h 475"/>
                  <a:gd name="T22" fmla="*/ 434 w 476"/>
                  <a:gd name="T23" fmla="*/ 370 h 475"/>
                  <a:gd name="T24" fmla="*/ 406 w 476"/>
                  <a:gd name="T25" fmla="*/ 405 h 475"/>
                  <a:gd name="T26" fmla="*/ 370 w 476"/>
                  <a:gd name="T27" fmla="*/ 433 h 475"/>
                  <a:gd name="T28" fmla="*/ 331 w 476"/>
                  <a:gd name="T29" fmla="*/ 455 h 475"/>
                  <a:gd name="T30" fmla="*/ 285 w 476"/>
                  <a:gd name="T31" fmla="*/ 469 h 475"/>
                  <a:gd name="T32" fmla="*/ 237 w 476"/>
                  <a:gd name="T33" fmla="*/ 475 h 475"/>
                  <a:gd name="T34" fmla="*/ 189 w 476"/>
                  <a:gd name="T35" fmla="*/ 469 h 475"/>
                  <a:gd name="T36" fmla="*/ 146 w 476"/>
                  <a:gd name="T37" fmla="*/ 455 h 475"/>
                  <a:gd name="T38" fmla="*/ 106 w 476"/>
                  <a:gd name="T39" fmla="*/ 433 h 475"/>
                  <a:gd name="T40" fmla="*/ 70 w 476"/>
                  <a:gd name="T41" fmla="*/ 405 h 475"/>
                  <a:gd name="T42" fmla="*/ 40 w 476"/>
                  <a:gd name="T43" fmla="*/ 370 h 475"/>
                  <a:gd name="T44" fmla="*/ 18 w 476"/>
                  <a:gd name="T45" fmla="*/ 330 h 475"/>
                  <a:gd name="T46" fmla="*/ 4 w 476"/>
                  <a:gd name="T47" fmla="*/ 284 h 475"/>
                  <a:gd name="T48" fmla="*/ 0 w 476"/>
                  <a:gd name="T49" fmla="*/ 236 h 475"/>
                  <a:gd name="T50" fmla="*/ 4 w 476"/>
                  <a:gd name="T51" fmla="*/ 189 h 475"/>
                  <a:gd name="T52" fmla="*/ 18 w 476"/>
                  <a:gd name="T53" fmla="*/ 145 h 475"/>
                  <a:gd name="T54" fmla="*/ 40 w 476"/>
                  <a:gd name="T55" fmla="*/ 103 h 475"/>
                  <a:gd name="T56" fmla="*/ 70 w 476"/>
                  <a:gd name="T57" fmla="*/ 69 h 475"/>
                  <a:gd name="T58" fmla="*/ 106 w 476"/>
                  <a:gd name="T59" fmla="*/ 40 h 475"/>
                  <a:gd name="T60" fmla="*/ 146 w 476"/>
                  <a:gd name="T61" fmla="*/ 18 h 475"/>
                  <a:gd name="T62" fmla="*/ 189 w 476"/>
                  <a:gd name="T63" fmla="*/ 4 h 475"/>
                  <a:gd name="T64" fmla="*/ 237 w 476"/>
                  <a:gd name="T6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6" h="475">
                    <a:moveTo>
                      <a:pt x="237" y="0"/>
                    </a:moveTo>
                    <a:lnTo>
                      <a:pt x="285" y="4"/>
                    </a:lnTo>
                    <a:lnTo>
                      <a:pt x="331" y="18"/>
                    </a:lnTo>
                    <a:lnTo>
                      <a:pt x="370" y="40"/>
                    </a:lnTo>
                    <a:lnTo>
                      <a:pt x="406" y="69"/>
                    </a:lnTo>
                    <a:lnTo>
                      <a:pt x="434" y="103"/>
                    </a:lnTo>
                    <a:lnTo>
                      <a:pt x="456" y="145"/>
                    </a:lnTo>
                    <a:lnTo>
                      <a:pt x="470" y="189"/>
                    </a:lnTo>
                    <a:lnTo>
                      <a:pt x="476" y="236"/>
                    </a:lnTo>
                    <a:lnTo>
                      <a:pt x="470" y="284"/>
                    </a:lnTo>
                    <a:lnTo>
                      <a:pt x="456" y="330"/>
                    </a:lnTo>
                    <a:lnTo>
                      <a:pt x="434" y="370"/>
                    </a:lnTo>
                    <a:lnTo>
                      <a:pt x="406" y="405"/>
                    </a:lnTo>
                    <a:lnTo>
                      <a:pt x="370" y="433"/>
                    </a:lnTo>
                    <a:lnTo>
                      <a:pt x="331" y="455"/>
                    </a:lnTo>
                    <a:lnTo>
                      <a:pt x="285" y="469"/>
                    </a:lnTo>
                    <a:lnTo>
                      <a:pt x="237" y="475"/>
                    </a:lnTo>
                    <a:lnTo>
                      <a:pt x="189" y="469"/>
                    </a:lnTo>
                    <a:lnTo>
                      <a:pt x="146" y="455"/>
                    </a:lnTo>
                    <a:lnTo>
                      <a:pt x="106" y="433"/>
                    </a:lnTo>
                    <a:lnTo>
                      <a:pt x="70" y="405"/>
                    </a:lnTo>
                    <a:lnTo>
                      <a:pt x="40" y="370"/>
                    </a:lnTo>
                    <a:lnTo>
                      <a:pt x="18" y="330"/>
                    </a:lnTo>
                    <a:lnTo>
                      <a:pt x="4" y="284"/>
                    </a:lnTo>
                    <a:lnTo>
                      <a:pt x="0" y="236"/>
                    </a:lnTo>
                    <a:lnTo>
                      <a:pt x="4" y="189"/>
                    </a:lnTo>
                    <a:lnTo>
                      <a:pt x="18" y="145"/>
                    </a:lnTo>
                    <a:lnTo>
                      <a:pt x="40" y="103"/>
                    </a:lnTo>
                    <a:lnTo>
                      <a:pt x="70" y="69"/>
                    </a:lnTo>
                    <a:lnTo>
                      <a:pt x="106" y="40"/>
                    </a:lnTo>
                    <a:lnTo>
                      <a:pt x="146" y="18"/>
                    </a:lnTo>
                    <a:lnTo>
                      <a:pt x="189" y="4"/>
                    </a:lnTo>
                    <a:lnTo>
                      <a:pt x="237" y="0"/>
                    </a:lnTo>
                    <a:close/>
                  </a:path>
                </a:pathLst>
              </a:custGeom>
              <a:solidFill>
                <a:srgbClr val="00E7F0"/>
              </a:solidFill>
              <a:ln w="0">
                <a:solidFill>
                  <a:srgbClr val="00E7F0"/>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 name="Freeform 236">
                <a:extLst>
                  <a:ext uri="{FF2B5EF4-FFF2-40B4-BE49-F238E27FC236}">
                    <a16:creationId xmlns:a16="http://schemas.microsoft.com/office/drawing/2014/main" id="{1EA30069-18F2-4273-A542-2D058A96B1D6}"/>
                  </a:ext>
                </a:extLst>
              </p:cNvPr>
              <p:cNvSpPr>
                <a:spLocks/>
              </p:cNvSpPr>
              <p:nvPr/>
            </p:nvSpPr>
            <p:spPr bwMode="auto">
              <a:xfrm>
                <a:off x="23611770" y="1125136"/>
                <a:ext cx="328126" cy="326748"/>
              </a:xfrm>
              <a:custGeom>
                <a:avLst/>
                <a:gdLst>
                  <a:gd name="T0" fmla="*/ 239 w 475"/>
                  <a:gd name="T1" fmla="*/ 0 h 475"/>
                  <a:gd name="T2" fmla="*/ 286 w 475"/>
                  <a:gd name="T3" fmla="*/ 4 h 475"/>
                  <a:gd name="T4" fmla="*/ 330 w 475"/>
                  <a:gd name="T5" fmla="*/ 18 h 475"/>
                  <a:gd name="T6" fmla="*/ 370 w 475"/>
                  <a:gd name="T7" fmla="*/ 40 h 475"/>
                  <a:gd name="T8" fmla="*/ 406 w 475"/>
                  <a:gd name="T9" fmla="*/ 69 h 475"/>
                  <a:gd name="T10" fmla="*/ 435 w 475"/>
                  <a:gd name="T11" fmla="*/ 103 h 475"/>
                  <a:gd name="T12" fmla="*/ 457 w 475"/>
                  <a:gd name="T13" fmla="*/ 145 h 475"/>
                  <a:gd name="T14" fmla="*/ 471 w 475"/>
                  <a:gd name="T15" fmla="*/ 189 h 475"/>
                  <a:gd name="T16" fmla="*/ 475 w 475"/>
                  <a:gd name="T17" fmla="*/ 236 h 475"/>
                  <a:gd name="T18" fmla="*/ 471 w 475"/>
                  <a:gd name="T19" fmla="*/ 284 h 475"/>
                  <a:gd name="T20" fmla="*/ 457 w 475"/>
                  <a:gd name="T21" fmla="*/ 330 h 475"/>
                  <a:gd name="T22" fmla="*/ 435 w 475"/>
                  <a:gd name="T23" fmla="*/ 370 h 475"/>
                  <a:gd name="T24" fmla="*/ 406 w 475"/>
                  <a:gd name="T25" fmla="*/ 405 h 475"/>
                  <a:gd name="T26" fmla="*/ 370 w 475"/>
                  <a:gd name="T27" fmla="*/ 433 h 475"/>
                  <a:gd name="T28" fmla="*/ 330 w 475"/>
                  <a:gd name="T29" fmla="*/ 455 h 475"/>
                  <a:gd name="T30" fmla="*/ 286 w 475"/>
                  <a:gd name="T31" fmla="*/ 469 h 475"/>
                  <a:gd name="T32" fmla="*/ 239 w 475"/>
                  <a:gd name="T33" fmla="*/ 475 h 475"/>
                  <a:gd name="T34" fmla="*/ 191 w 475"/>
                  <a:gd name="T35" fmla="*/ 469 h 475"/>
                  <a:gd name="T36" fmla="*/ 145 w 475"/>
                  <a:gd name="T37" fmla="*/ 455 h 475"/>
                  <a:gd name="T38" fmla="*/ 105 w 475"/>
                  <a:gd name="T39" fmla="*/ 433 h 475"/>
                  <a:gd name="T40" fmla="*/ 69 w 475"/>
                  <a:gd name="T41" fmla="*/ 405 h 475"/>
                  <a:gd name="T42" fmla="*/ 42 w 475"/>
                  <a:gd name="T43" fmla="*/ 370 h 475"/>
                  <a:gd name="T44" fmla="*/ 20 w 475"/>
                  <a:gd name="T45" fmla="*/ 330 h 475"/>
                  <a:gd name="T46" fmla="*/ 6 w 475"/>
                  <a:gd name="T47" fmla="*/ 284 h 475"/>
                  <a:gd name="T48" fmla="*/ 0 w 475"/>
                  <a:gd name="T49" fmla="*/ 236 h 475"/>
                  <a:gd name="T50" fmla="*/ 6 w 475"/>
                  <a:gd name="T51" fmla="*/ 189 h 475"/>
                  <a:gd name="T52" fmla="*/ 20 w 475"/>
                  <a:gd name="T53" fmla="*/ 145 h 475"/>
                  <a:gd name="T54" fmla="*/ 42 w 475"/>
                  <a:gd name="T55" fmla="*/ 103 h 475"/>
                  <a:gd name="T56" fmla="*/ 69 w 475"/>
                  <a:gd name="T57" fmla="*/ 69 h 475"/>
                  <a:gd name="T58" fmla="*/ 105 w 475"/>
                  <a:gd name="T59" fmla="*/ 40 h 475"/>
                  <a:gd name="T60" fmla="*/ 145 w 475"/>
                  <a:gd name="T61" fmla="*/ 18 h 475"/>
                  <a:gd name="T62" fmla="*/ 191 w 475"/>
                  <a:gd name="T63" fmla="*/ 4 h 475"/>
                  <a:gd name="T64" fmla="*/ 239 w 475"/>
                  <a:gd name="T6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5" h="475">
                    <a:moveTo>
                      <a:pt x="239" y="0"/>
                    </a:moveTo>
                    <a:lnTo>
                      <a:pt x="286" y="4"/>
                    </a:lnTo>
                    <a:lnTo>
                      <a:pt x="330" y="18"/>
                    </a:lnTo>
                    <a:lnTo>
                      <a:pt x="370" y="40"/>
                    </a:lnTo>
                    <a:lnTo>
                      <a:pt x="406" y="69"/>
                    </a:lnTo>
                    <a:lnTo>
                      <a:pt x="435" y="103"/>
                    </a:lnTo>
                    <a:lnTo>
                      <a:pt x="457" y="145"/>
                    </a:lnTo>
                    <a:lnTo>
                      <a:pt x="471" y="189"/>
                    </a:lnTo>
                    <a:lnTo>
                      <a:pt x="475" y="236"/>
                    </a:lnTo>
                    <a:lnTo>
                      <a:pt x="471" y="284"/>
                    </a:lnTo>
                    <a:lnTo>
                      <a:pt x="457" y="330"/>
                    </a:lnTo>
                    <a:lnTo>
                      <a:pt x="435" y="370"/>
                    </a:lnTo>
                    <a:lnTo>
                      <a:pt x="406" y="405"/>
                    </a:lnTo>
                    <a:lnTo>
                      <a:pt x="370" y="433"/>
                    </a:lnTo>
                    <a:lnTo>
                      <a:pt x="330" y="455"/>
                    </a:lnTo>
                    <a:lnTo>
                      <a:pt x="286" y="469"/>
                    </a:lnTo>
                    <a:lnTo>
                      <a:pt x="239" y="475"/>
                    </a:lnTo>
                    <a:lnTo>
                      <a:pt x="191" y="469"/>
                    </a:lnTo>
                    <a:lnTo>
                      <a:pt x="145" y="455"/>
                    </a:lnTo>
                    <a:lnTo>
                      <a:pt x="105" y="433"/>
                    </a:lnTo>
                    <a:lnTo>
                      <a:pt x="69" y="405"/>
                    </a:lnTo>
                    <a:lnTo>
                      <a:pt x="42" y="370"/>
                    </a:lnTo>
                    <a:lnTo>
                      <a:pt x="20" y="330"/>
                    </a:lnTo>
                    <a:lnTo>
                      <a:pt x="6" y="284"/>
                    </a:lnTo>
                    <a:lnTo>
                      <a:pt x="0" y="236"/>
                    </a:lnTo>
                    <a:lnTo>
                      <a:pt x="6" y="189"/>
                    </a:lnTo>
                    <a:lnTo>
                      <a:pt x="20" y="145"/>
                    </a:lnTo>
                    <a:lnTo>
                      <a:pt x="42" y="103"/>
                    </a:lnTo>
                    <a:lnTo>
                      <a:pt x="69" y="69"/>
                    </a:lnTo>
                    <a:lnTo>
                      <a:pt x="105" y="40"/>
                    </a:lnTo>
                    <a:lnTo>
                      <a:pt x="145" y="18"/>
                    </a:lnTo>
                    <a:lnTo>
                      <a:pt x="191" y="4"/>
                    </a:lnTo>
                    <a:lnTo>
                      <a:pt x="239" y="0"/>
                    </a:lnTo>
                    <a:close/>
                  </a:path>
                </a:pathLst>
              </a:custGeom>
              <a:solidFill>
                <a:srgbClr val="00E7F0"/>
              </a:solidFill>
              <a:ln w="0">
                <a:solidFill>
                  <a:srgbClr val="00E7F0"/>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4" name="Freeform 239">
                <a:extLst>
                  <a:ext uri="{FF2B5EF4-FFF2-40B4-BE49-F238E27FC236}">
                    <a16:creationId xmlns:a16="http://schemas.microsoft.com/office/drawing/2014/main" id="{5A0C41F0-971D-46D1-8CEA-E2D1E57E6BE6}"/>
                  </a:ext>
                </a:extLst>
              </p:cNvPr>
              <p:cNvSpPr>
                <a:spLocks/>
              </p:cNvSpPr>
              <p:nvPr/>
            </p:nvSpPr>
            <p:spPr bwMode="auto">
              <a:xfrm>
                <a:off x="19948615" y="652248"/>
                <a:ext cx="2259658" cy="4083651"/>
              </a:xfrm>
              <a:custGeom>
                <a:avLst/>
                <a:gdLst>
                  <a:gd name="T0" fmla="*/ 209 w 3278"/>
                  <a:gd name="T1" fmla="*/ 0 h 5924"/>
                  <a:gd name="T2" fmla="*/ 3278 w 3278"/>
                  <a:gd name="T3" fmla="*/ 0 h 5924"/>
                  <a:gd name="T4" fmla="*/ 3278 w 3278"/>
                  <a:gd name="T5" fmla="*/ 1680 h 5924"/>
                  <a:gd name="T6" fmla="*/ 420 w 3278"/>
                  <a:gd name="T7" fmla="*/ 1680 h 5924"/>
                  <a:gd name="T8" fmla="*/ 420 w 3278"/>
                  <a:gd name="T9" fmla="*/ 5505 h 5924"/>
                  <a:gd name="T10" fmla="*/ 3278 w 3278"/>
                  <a:gd name="T11" fmla="*/ 5505 h 5924"/>
                  <a:gd name="T12" fmla="*/ 3278 w 3278"/>
                  <a:gd name="T13" fmla="*/ 5924 h 5924"/>
                  <a:gd name="T14" fmla="*/ 209 w 3278"/>
                  <a:gd name="T15" fmla="*/ 5924 h 5924"/>
                  <a:gd name="T16" fmla="*/ 161 w 3278"/>
                  <a:gd name="T17" fmla="*/ 5918 h 5924"/>
                  <a:gd name="T18" fmla="*/ 117 w 3278"/>
                  <a:gd name="T19" fmla="*/ 5902 h 5924"/>
                  <a:gd name="T20" fmla="*/ 78 w 3278"/>
                  <a:gd name="T21" fmla="*/ 5878 h 5924"/>
                  <a:gd name="T22" fmla="*/ 46 w 3278"/>
                  <a:gd name="T23" fmla="*/ 5847 h 5924"/>
                  <a:gd name="T24" fmla="*/ 22 w 3278"/>
                  <a:gd name="T25" fmla="*/ 5807 h 5924"/>
                  <a:gd name="T26" fmla="*/ 6 w 3278"/>
                  <a:gd name="T27" fmla="*/ 5763 h 5924"/>
                  <a:gd name="T28" fmla="*/ 0 w 3278"/>
                  <a:gd name="T29" fmla="*/ 5715 h 5924"/>
                  <a:gd name="T30" fmla="*/ 0 w 3278"/>
                  <a:gd name="T31" fmla="*/ 209 h 5924"/>
                  <a:gd name="T32" fmla="*/ 6 w 3278"/>
                  <a:gd name="T33" fmla="*/ 161 h 5924"/>
                  <a:gd name="T34" fmla="*/ 22 w 3278"/>
                  <a:gd name="T35" fmla="*/ 117 h 5924"/>
                  <a:gd name="T36" fmla="*/ 46 w 3278"/>
                  <a:gd name="T37" fmla="*/ 79 h 5924"/>
                  <a:gd name="T38" fmla="*/ 78 w 3278"/>
                  <a:gd name="T39" fmla="*/ 46 h 5924"/>
                  <a:gd name="T40" fmla="*/ 117 w 3278"/>
                  <a:gd name="T41" fmla="*/ 22 h 5924"/>
                  <a:gd name="T42" fmla="*/ 161 w 3278"/>
                  <a:gd name="T43" fmla="*/ 6 h 5924"/>
                  <a:gd name="T44" fmla="*/ 209 w 3278"/>
                  <a:gd name="T45" fmla="*/ 0 h 5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78" h="5924">
                    <a:moveTo>
                      <a:pt x="209" y="0"/>
                    </a:moveTo>
                    <a:lnTo>
                      <a:pt x="3278" y="0"/>
                    </a:lnTo>
                    <a:lnTo>
                      <a:pt x="3278" y="1680"/>
                    </a:lnTo>
                    <a:lnTo>
                      <a:pt x="420" y="1680"/>
                    </a:lnTo>
                    <a:lnTo>
                      <a:pt x="420" y="5505"/>
                    </a:lnTo>
                    <a:lnTo>
                      <a:pt x="3278" y="5505"/>
                    </a:lnTo>
                    <a:lnTo>
                      <a:pt x="3278" y="5924"/>
                    </a:lnTo>
                    <a:lnTo>
                      <a:pt x="209" y="5924"/>
                    </a:lnTo>
                    <a:lnTo>
                      <a:pt x="161" y="5918"/>
                    </a:lnTo>
                    <a:lnTo>
                      <a:pt x="117" y="5902"/>
                    </a:lnTo>
                    <a:lnTo>
                      <a:pt x="78" y="5878"/>
                    </a:lnTo>
                    <a:lnTo>
                      <a:pt x="46" y="5847"/>
                    </a:lnTo>
                    <a:lnTo>
                      <a:pt x="22" y="5807"/>
                    </a:lnTo>
                    <a:lnTo>
                      <a:pt x="6" y="5763"/>
                    </a:lnTo>
                    <a:lnTo>
                      <a:pt x="0" y="5715"/>
                    </a:lnTo>
                    <a:lnTo>
                      <a:pt x="0" y="209"/>
                    </a:lnTo>
                    <a:lnTo>
                      <a:pt x="6" y="161"/>
                    </a:lnTo>
                    <a:lnTo>
                      <a:pt x="22" y="117"/>
                    </a:lnTo>
                    <a:lnTo>
                      <a:pt x="46" y="79"/>
                    </a:lnTo>
                    <a:lnTo>
                      <a:pt x="78" y="46"/>
                    </a:lnTo>
                    <a:lnTo>
                      <a:pt x="117" y="22"/>
                    </a:lnTo>
                    <a:lnTo>
                      <a:pt x="161" y="6"/>
                    </a:lnTo>
                    <a:lnTo>
                      <a:pt x="209" y="0"/>
                    </a:lnTo>
                    <a:close/>
                  </a:path>
                </a:pathLst>
              </a:custGeom>
              <a:solidFill>
                <a:srgbClr val="78B9EB"/>
              </a:solidFill>
              <a:ln w="0">
                <a:solidFill>
                  <a:srgbClr val="78B9EB"/>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5" name="Rectangle 243">
                <a:extLst>
                  <a:ext uri="{FF2B5EF4-FFF2-40B4-BE49-F238E27FC236}">
                    <a16:creationId xmlns:a16="http://schemas.microsoft.com/office/drawing/2014/main" id="{F9631326-DBD0-406C-A675-074A85DA98DD}"/>
                  </a:ext>
                </a:extLst>
              </p:cNvPr>
              <p:cNvSpPr>
                <a:spLocks noChangeArrowheads="1"/>
              </p:cNvSpPr>
              <p:nvPr/>
            </p:nvSpPr>
            <p:spPr bwMode="auto">
              <a:xfrm>
                <a:off x="20239517" y="1810339"/>
                <a:ext cx="1975650" cy="117188"/>
              </a:xfrm>
              <a:prstGeom prst="rect">
                <a:avLst/>
              </a:prstGeom>
              <a:solidFill>
                <a:srgbClr val="D8D7DA"/>
              </a:solidFill>
              <a:ln w="0">
                <a:solidFill>
                  <a:srgbClr val="D8D7DA"/>
                </a:solidFill>
                <a:prstDash val="solid"/>
                <a:miter lim="800000"/>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30" name="Oval 29">
              <a:extLst>
                <a:ext uri="{FF2B5EF4-FFF2-40B4-BE49-F238E27FC236}">
                  <a16:creationId xmlns:a16="http://schemas.microsoft.com/office/drawing/2014/main" id="{C0D65845-437B-4626-9A68-4FCDA0BC4343}"/>
                </a:ext>
              </a:extLst>
            </p:cNvPr>
            <p:cNvSpPr/>
            <p:nvPr/>
          </p:nvSpPr>
          <p:spPr>
            <a:xfrm rot="204244">
              <a:off x="7980163" y="3937722"/>
              <a:ext cx="124997" cy="125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TextBox 42">
              <a:extLst>
                <a:ext uri="{FF2B5EF4-FFF2-40B4-BE49-F238E27FC236}">
                  <a16:creationId xmlns:a16="http://schemas.microsoft.com/office/drawing/2014/main" id="{84CD82BF-59B8-4817-996B-B7AD656139DD}"/>
                </a:ext>
              </a:extLst>
            </p:cNvPr>
            <p:cNvSpPr txBox="1"/>
            <p:nvPr/>
          </p:nvSpPr>
          <p:spPr>
            <a:xfrm>
              <a:off x="5736320" y="4514079"/>
              <a:ext cx="1309408" cy="368719"/>
            </a:xfrm>
            <a:prstGeom prst="rect">
              <a:avLst/>
            </a:prstGeom>
            <a:noFill/>
          </p:spPr>
          <p:txBody>
            <a:bodyPr wrap="square" rtlCol="0">
              <a:spAutoFit/>
            </a:bodyPr>
            <a:lstStyle/>
            <a:p>
              <a:r>
                <a:rPr lang="en-US" dirty="0"/>
                <a:t>Input value</a:t>
              </a:r>
            </a:p>
          </p:txBody>
        </p:sp>
        <p:sp>
          <p:nvSpPr>
            <p:cNvPr id="44" name="TextBox 43">
              <a:extLst>
                <a:ext uri="{FF2B5EF4-FFF2-40B4-BE49-F238E27FC236}">
                  <a16:creationId xmlns:a16="http://schemas.microsoft.com/office/drawing/2014/main" id="{845BB088-DF3E-4382-A31A-06A66C3C17FA}"/>
                </a:ext>
              </a:extLst>
            </p:cNvPr>
            <p:cNvSpPr txBox="1"/>
            <p:nvPr/>
          </p:nvSpPr>
          <p:spPr>
            <a:xfrm>
              <a:off x="7972347" y="3002627"/>
              <a:ext cx="819100" cy="369332"/>
            </a:xfrm>
            <a:prstGeom prst="rect">
              <a:avLst/>
            </a:prstGeom>
            <a:noFill/>
          </p:spPr>
          <p:txBody>
            <a:bodyPr wrap="square" rtlCol="0">
              <a:spAutoFit/>
            </a:bodyPr>
            <a:lstStyle/>
            <a:p>
              <a:r>
                <a:rPr lang="en-US" dirty="0"/>
                <a:t>KNN</a:t>
              </a:r>
            </a:p>
          </p:txBody>
        </p:sp>
        <p:sp>
          <p:nvSpPr>
            <p:cNvPr id="45" name="TextBox 44">
              <a:extLst>
                <a:ext uri="{FF2B5EF4-FFF2-40B4-BE49-F238E27FC236}">
                  <a16:creationId xmlns:a16="http://schemas.microsoft.com/office/drawing/2014/main" id="{BC3D2228-0C74-4AD1-84B4-CFAD1731AEA3}"/>
                </a:ext>
              </a:extLst>
            </p:cNvPr>
            <p:cNvSpPr txBox="1"/>
            <p:nvPr/>
          </p:nvSpPr>
          <p:spPr>
            <a:xfrm>
              <a:off x="9325308" y="4477528"/>
              <a:ext cx="2553000" cy="369332"/>
            </a:xfrm>
            <a:prstGeom prst="rect">
              <a:avLst/>
            </a:prstGeom>
            <a:noFill/>
          </p:spPr>
          <p:txBody>
            <a:bodyPr wrap="square" rtlCol="0">
              <a:spAutoFit/>
            </a:bodyPr>
            <a:lstStyle/>
            <a:p>
              <a:r>
                <a:rPr lang="en-US" dirty="0"/>
                <a:t>Predicted Output</a:t>
              </a:r>
            </a:p>
          </p:txBody>
        </p:sp>
        <p:pic>
          <p:nvPicPr>
            <p:cNvPr id="46" name="Picture 45">
              <a:extLst>
                <a:ext uri="{FF2B5EF4-FFF2-40B4-BE49-F238E27FC236}">
                  <a16:creationId xmlns:a16="http://schemas.microsoft.com/office/drawing/2014/main" id="{0BCAB20E-D515-414C-9751-668432B2E2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4981" y="2902648"/>
              <a:ext cx="582911" cy="582911"/>
            </a:xfrm>
            <a:prstGeom prst="rect">
              <a:avLst/>
            </a:prstGeom>
          </p:spPr>
        </p:pic>
      </p:grpSp>
      <p:pic>
        <p:nvPicPr>
          <p:cNvPr id="3" name="Picture 2">
            <a:extLst>
              <a:ext uri="{FF2B5EF4-FFF2-40B4-BE49-F238E27FC236}">
                <a16:creationId xmlns:a16="http://schemas.microsoft.com/office/drawing/2014/main" id="{75982FD1-6315-483B-8D0E-63DC3B8383A8}"/>
              </a:ext>
            </a:extLst>
          </p:cNvPr>
          <p:cNvPicPr>
            <a:picLocks noChangeAspect="1"/>
          </p:cNvPicPr>
          <p:nvPr/>
        </p:nvPicPr>
        <p:blipFill>
          <a:blip r:embed="rId5"/>
          <a:stretch>
            <a:fillRect/>
          </a:stretch>
        </p:blipFill>
        <p:spPr>
          <a:xfrm>
            <a:off x="5842920" y="3660443"/>
            <a:ext cx="801467" cy="665819"/>
          </a:xfrm>
          <a:prstGeom prst="ellipse">
            <a:avLst/>
          </a:prstGeom>
        </p:spPr>
      </p:pic>
      <p:pic>
        <p:nvPicPr>
          <p:cNvPr id="37" name="Picture 36">
            <a:extLst>
              <a:ext uri="{FF2B5EF4-FFF2-40B4-BE49-F238E27FC236}">
                <a16:creationId xmlns:a16="http://schemas.microsoft.com/office/drawing/2014/main" id="{8A1CDC12-5476-4639-8674-A764FD0AC1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1800" y="3784398"/>
            <a:ext cx="379038" cy="386798"/>
          </a:xfrm>
          <a:prstGeom prst="rect">
            <a:avLst/>
          </a:prstGeom>
        </p:spPr>
      </p:pic>
      <p:pic>
        <p:nvPicPr>
          <p:cNvPr id="41" name="Picture 40">
            <a:extLst>
              <a:ext uri="{FF2B5EF4-FFF2-40B4-BE49-F238E27FC236}">
                <a16:creationId xmlns:a16="http://schemas.microsoft.com/office/drawing/2014/main" id="{8C81973F-6937-43CD-BD28-F101E7D0F3F6}"/>
              </a:ext>
            </a:extLst>
          </p:cNvPr>
          <p:cNvPicPr>
            <a:picLocks noChangeAspect="1"/>
          </p:cNvPicPr>
          <p:nvPr/>
        </p:nvPicPr>
        <p:blipFill>
          <a:blip r:embed="rId7"/>
          <a:stretch>
            <a:fillRect/>
          </a:stretch>
        </p:blipFill>
        <p:spPr>
          <a:xfrm>
            <a:off x="8289745" y="3863591"/>
            <a:ext cx="554448" cy="615210"/>
          </a:xfrm>
          <a:prstGeom prst="rect">
            <a:avLst/>
          </a:prstGeom>
        </p:spPr>
      </p:pic>
      <p:pic>
        <p:nvPicPr>
          <p:cNvPr id="48" name="Picture 47">
            <a:extLst>
              <a:ext uri="{FF2B5EF4-FFF2-40B4-BE49-F238E27FC236}">
                <a16:creationId xmlns:a16="http://schemas.microsoft.com/office/drawing/2014/main" id="{9721E787-9A92-4015-8A05-34DE98C68D19}"/>
              </a:ext>
            </a:extLst>
          </p:cNvPr>
          <p:cNvPicPr>
            <a:picLocks noChangeAspect="1"/>
          </p:cNvPicPr>
          <p:nvPr/>
        </p:nvPicPr>
        <p:blipFill>
          <a:blip r:embed="rId8"/>
          <a:stretch>
            <a:fillRect/>
          </a:stretch>
        </p:blipFill>
        <p:spPr>
          <a:xfrm>
            <a:off x="7758563" y="3843062"/>
            <a:ext cx="435988" cy="608402"/>
          </a:xfrm>
          <a:prstGeom prst="rect">
            <a:avLst/>
          </a:prstGeom>
        </p:spPr>
      </p:pic>
      <p:pic>
        <p:nvPicPr>
          <p:cNvPr id="49" name="Picture 48">
            <a:extLst>
              <a:ext uri="{FF2B5EF4-FFF2-40B4-BE49-F238E27FC236}">
                <a16:creationId xmlns:a16="http://schemas.microsoft.com/office/drawing/2014/main" id="{AF12E1B1-D240-4553-8CD3-D2AFEADBEF37}"/>
              </a:ext>
            </a:extLst>
          </p:cNvPr>
          <p:cNvPicPr>
            <a:picLocks noChangeAspect="1"/>
          </p:cNvPicPr>
          <p:nvPr/>
        </p:nvPicPr>
        <p:blipFill>
          <a:blip r:embed="rId8"/>
          <a:stretch>
            <a:fillRect/>
          </a:stretch>
        </p:blipFill>
        <p:spPr>
          <a:xfrm>
            <a:off x="10000070" y="3480315"/>
            <a:ext cx="718374" cy="1002458"/>
          </a:xfrm>
          <a:prstGeom prst="ellipse">
            <a:avLst/>
          </a:prstGeom>
        </p:spPr>
      </p:pic>
    </p:spTree>
    <p:extLst>
      <p:ext uri="{BB962C8B-B14F-4D97-AF65-F5344CB8AC3E}">
        <p14:creationId xmlns:p14="http://schemas.microsoft.com/office/powerpoint/2010/main" val="173180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66812-6178-401E-82EF-559279E46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3">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grpSp>
        <p:nvGrpSpPr>
          <p:cNvPr id="5" name="Group 4">
            <a:extLst>
              <a:ext uri="{FF2B5EF4-FFF2-40B4-BE49-F238E27FC236}">
                <a16:creationId xmlns:a16="http://schemas.microsoft.com/office/drawing/2014/main" id="{249D0B4C-E323-4195-84BE-826C729F543C}"/>
              </a:ext>
            </a:extLst>
          </p:cNvPr>
          <p:cNvGrpSpPr/>
          <p:nvPr/>
        </p:nvGrpSpPr>
        <p:grpSpPr>
          <a:xfrm>
            <a:off x="0" y="2972913"/>
            <a:ext cx="5524500" cy="912174"/>
            <a:chOff x="10886" y="2971800"/>
            <a:chExt cx="5936463" cy="912174"/>
          </a:xfrm>
        </p:grpSpPr>
        <p:sp>
          <p:nvSpPr>
            <p:cNvPr id="9" name="Rectangle 8">
              <a:extLst>
                <a:ext uri="{FF2B5EF4-FFF2-40B4-BE49-F238E27FC236}">
                  <a16:creationId xmlns:a16="http://schemas.microsoft.com/office/drawing/2014/main" id="{2515D37E-D784-4289-9DD8-DF8540209813}"/>
                </a:ext>
              </a:extLst>
            </p:cNvPr>
            <p:cNvSpPr/>
            <p:nvPr/>
          </p:nvSpPr>
          <p:spPr>
            <a:xfrm>
              <a:off x="10886" y="2971800"/>
              <a:ext cx="5936463" cy="912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DDD3A7-6778-487D-A41A-34E879F51CA6}"/>
                </a:ext>
              </a:extLst>
            </p:cNvPr>
            <p:cNvSpPr txBox="1"/>
            <p:nvPr/>
          </p:nvSpPr>
          <p:spPr>
            <a:xfrm>
              <a:off x="136935" y="3135499"/>
              <a:ext cx="5684363" cy="584775"/>
            </a:xfrm>
            <a:prstGeom prst="rect">
              <a:avLst/>
            </a:prstGeom>
            <a:noFill/>
          </p:spPr>
          <p:txBody>
            <a:bodyPr wrap="square" rtlCol="0">
              <a:spAutoFit/>
            </a:bodyPr>
            <a:lstStyle/>
            <a:p>
              <a:r>
                <a:rPr lang="en-US" sz="3200" dirty="0">
                  <a:solidFill>
                    <a:schemeClr val="bg1"/>
                  </a:solidFill>
                  <a:latin typeface="Gotham Rounded Bold" pitchFamily="50" charset="0"/>
                </a:rPr>
                <a:t>What is KNN?</a:t>
              </a:r>
            </a:p>
          </p:txBody>
        </p:sp>
      </p:grpSp>
    </p:spTree>
    <p:extLst>
      <p:ext uri="{BB962C8B-B14F-4D97-AF65-F5344CB8AC3E}">
        <p14:creationId xmlns:p14="http://schemas.microsoft.com/office/powerpoint/2010/main" val="109301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1233FD-DE26-4C23-A1E0-D4B54E8A9C87}"/>
              </a:ext>
            </a:extLst>
          </p:cNvPr>
          <p:cNvCxnSpPr/>
          <p:nvPr/>
        </p:nvCxnSpPr>
        <p:spPr>
          <a:xfrm>
            <a:off x="5933021" y="2306595"/>
            <a:ext cx="0" cy="1524000"/>
          </a:xfrm>
          <a:prstGeom prst="line">
            <a:avLst/>
          </a:prstGeom>
          <a:ln w="41275">
            <a:prstDash val="sysDash"/>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CF88D9C-C64E-4F01-B5CF-EE1A7357C583}"/>
              </a:ext>
            </a:extLst>
          </p:cNvPr>
          <p:cNvSpPr/>
          <p:nvPr/>
        </p:nvSpPr>
        <p:spPr>
          <a:xfrm>
            <a:off x="2765022" y="3848100"/>
            <a:ext cx="6667500" cy="2286000"/>
          </a:xfrm>
          <a:prstGeom prst="roundRect">
            <a:avLst/>
          </a:prstGeom>
          <a:solidFill>
            <a:schemeClr val="bg1">
              <a:lumMod val="95000"/>
            </a:schemeClr>
          </a:solidFill>
          <a:ln w="317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9C8117E-2C6B-42A5-A6DD-DB535B7B85D3}"/>
              </a:ext>
            </a:extLst>
          </p:cNvPr>
          <p:cNvGrpSpPr/>
          <p:nvPr/>
        </p:nvGrpSpPr>
        <p:grpSpPr>
          <a:xfrm>
            <a:off x="1790700" y="1624640"/>
            <a:ext cx="8924253" cy="859416"/>
            <a:chOff x="1919721" y="1246304"/>
            <a:chExt cx="7663781" cy="622640"/>
          </a:xfrm>
        </p:grpSpPr>
        <p:sp>
          <p:nvSpPr>
            <p:cNvPr id="13" name="Rectangle: Rounded Corners 12">
              <a:extLst>
                <a:ext uri="{FF2B5EF4-FFF2-40B4-BE49-F238E27FC236}">
                  <a16:creationId xmlns:a16="http://schemas.microsoft.com/office/drawing/2014/main" id="{6EE8A2D9-30ED-4C6B-BDD7-6BD4C9E964D1}"/>
                </a:ext>
              </a:extLst>
            </p:cNvPr>
            <p:cNvSpPr/>
            <p:nvPr/>
          </p:nvSpPr>
          <p:spPr>
            <a:xfrm>
              <a:off x="1930532" y="1310960"/>
              <a:ext cx="7652970" cy="557984"/>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Rounded Corners 13">
              <a:extLst>
                <a:ext uri="{FF2B5EF4-FFF2-40B4-BE49-F238E27FC236}">
                  <a16:creationId xmlns:a16="http://schemas.microsoft.com/office/drawing/2014/main" id="{F6924F4C-5ED9-456D-A8EF-681119DF6CB1}"/>
                </a:ext>
              </a:extLst>
            </p:cNvPr>
            <p:cNvSpPr/>
            <p:nvPr/>
          </p:nvSpPr>
          <p:spPr>
            <a:xfrm>
              <a:off x="1919721" y="1246304"/>
              <a:ext cx="7615615" cy="579970"/>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otham Rounded Book" pitchFamily="50" charset="0"/>
              </a:endParaRPr>
            </a:p>
          </p:txBody>
        </p:sp>
      </p:gr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sp>
        <p:nvSpPr>
          <p:cNvPr id="30" name="Rectangle 29">
            <a:extLst>
              <a:ext uri="{FF2B5EF4-FFF2-40B4-BE49-F238E27FC236}">
                <a16:creationId xmlns:a16="http://schemas.microsoft.com/office/drawing/2014/main" id="{F4811862-FEE2-45C5-8FAF-4E5DDFF5B11A}"/>
              </a:ext>
            </a:extLst>
          </p:cNvPr>
          <p:cNvSpPr/>
          <p:nvPr/>
        </p:nvSpPr>
        <p:spPr>
          <a:xfrm>
            <a:off x="1790700" y="1765378"/>
            <a:ext cx="8235730" cy="784830"/>
          </a:xfrm>
          <a:prstGeom prst="rect">
            <a:avLst/>
          </a:prstGeom>
        </p:spPr>
        <p:txBody>
          <a:bodyPr wrap="square">
            <a:spAutoFit/>
          </a:bodyPr>
          <a:lstStyle/>
          <a:p>
            <a:pPr algn="ctr"/>
            <a:r>
              <a:rPr lang="en-US" sz="1500" dirty="0">
                <a:latin typeface="Gotham Rounded Book" pitchFamily="50" charset="0"/>
              </a:rPr>
              <a:t>KNN – K Nearest Neighbors, is one of the simplest </a:t>
            </a:r>
            <a:r>
              <a:rPr lang="en-US" sz="1500" b="1" dirty="0">
                <a:latin typeface="Gotham Rounded Book" pitchFamily="50" charset="0"/>
              </a:rPr>
              <a:t>Supervised</a:t>
            </a:r>
            <a:r>
              <a:rPr lang="en-US" sz="1500" dirty="0">
                <a:latin typeface="Gotham Rounded Book" pitchFamily="50" charset="0"/>
              </a:rPr>
              <a:t> Machine Learning algorithm mostly used for</a:t>
            </a:r>
          </a:p>
          <a:p>
            <a:pPr algn="ctr"/>
            <a:endParaRPr lang="en-US" sz="1500" dirty="0">
              <a:latin typeface="Gotham Rounded Book" pitchFamily="50" charset="0"/>
            </a:endParaRPr>
          </a:p>
        </p:txBody>
      </p:sp>
      <p:grpSp>
        <p:nvGrpSpPr>
          <p:cNvPr id="8" name="Group 7">
            <a:extLst>
              <a:ext uri="{FF2B5EF4-FFF2-40B4-BE49-F238E27FC236}">
                <a16:creationId xmlns:a16="http://schemas.microsoft.com/office/drawing/2014/main" id="{293BE9AD-AB72-4675-AA68-5C7B1D5103CE}"/>
              </a:ext>
            </a:extLst>
          </p:cNvPr>
          <p:cNvGrpSpPr/>
          <p:nvPr/>
        </p:nvGrpSpPr>
        <p:grpSpPr>
          <a:xfrm>
            <a:off x="2882780" y="3945274"/>
            <a:ext cx="1517082" cy="1601817"/>
            <a:chOff x="4000500" y="4260725"/>
            <a:chExt cx="1517082" cy="1601817"/>
          </a:xfrm>
        </p:grpSpPr>
        <p:sp>
          <p:nvSpPr>
            <p:cNvPr id="6" name="Rectangle 5">
              <a:extLst>
                <a:ext uri="{FF2B5EF4-FFF2-40B4-BE49-F238E27FC236}">
                  <a16:creationId xmlns:a16="http://schemas.microsoft.com/office/drawing/2014/main" id="{52D20789-FB7D-46C5-94D1-FD6E8644BFAC}"/>
                </a:ext>
              </a:extLst>
            </p:cNvPr>
            <p:cNvSpPr/>
            <p:nvPr/>
          </p:nvSpPr>
          <p:spPr>
            <a:xfrm>
              <a:off x="4000500" y="4260725"/>
              <a:ext cx="1517082" cy="323165"/>
            </a:xfrm>
            <a:prstGeom prst="rect">
              <a:avLst/>
            </a:prstGeom>
          </p:spPr>
          <p:txBody>
            <a:bodyPr wrap="none">
              <a:spAutoFit/>
            </a:bodyPr>
            <a:lstStyle/>
            <a:p>
              <a:r>
                <a:rPr lang="en-US" sz="1500" b="1" dirty="0">
                  <a:latin typeface="Gotham Rounded Book" pitchFamily="50" charset="0"/>
                </a:rPr>
                <a:t>Classification</a:t>
              </a:r>
            </a:p>
          </p:txBody>
        </p:sp>
        <p:pic>
          <p:nvPicPr>
            <p:cNvPr id="23" name="Picture 22">
              <a:extLst>
                <a:ext uri="{FF2B5EF4-FFF2-40B4-BE49-F238E27FC236}">
                  <a16:creationId xmlns:a16="http://schemas.microsoft.com/office/drawing/2014/main" id="{B19666B3-423F-40BF-AACC-E1B75CBAC1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021" y="4730503"/>
              <a:ext cx="1132039" cy="1132039"/>
            </a:xfrm>
            <a:prstGeom prst="rect">
              <a:avLst/>
            </a:prstGeom>
          </p:spPr>
        </p:pic>
      </p:grpSp>
      <p:sp>
        <p:nvSpPr>
          <p:cNvPr id="10" name="TextBox 9">
            <a:extLst>
              <a:ext uri="{FF2B5EF4-FFF2-40B4-BE49-F238E27FC236}">
                <a16:creationId xmlns:a16="http://schemas.microsoft.com/office/drawing/2014/main" id="{2ADAFB51-0698-4EE1-92B1-246A14BDB96A}"/>
              </a:ext>
            </a:extLst>
          </p:cNvPr>
          <p:cNvSpPr txBox="1"/>
          <p:nvPr/>
        </p:nvSpPr>
        <p:spPr>
          <a:xfrm>
            <a:off x="4551251" y="4547012"/>
            <a:ext cx="4537360" cy="553998"/>
          </a:xfrm>
          <a:prstGeom prst="rect">
            <a:avLst/>
          </a:prstGeom>
          <a:noFill/>
        </p:spPr>
        <p:txBody>
          <a:bodyPr wrap="square" rtlCol="0">
            <a:spAutoFit/>
          </a:bodyPr>
          <a:lstStyle/>
          <a:p>
            <a:r>
              <a:rPr lang="en-US" sz="1500" dirty="0">
                <a:latin typeface="Gotham Rounded Book" pitchFamily="50" charset="0"/>
              </a:rPr>
              <a:t>It classifies a data point based on how its neighbors are classified</a:t>
            </a:r>
          </a:p>
        </p:txBody>
      </p:sp>
    </p:spTree>
    <p:extLst>
      <p:ext uri="{BB962C8B-B14F-4D97-AF65-F5344CB8AC3E}">
        <p14:creationId xmlns:p14="http://schemas.microsoft.com/office/powerpoint/2010/main" val="167708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peech Bubble: Rectangle 68">
            <a:extLst>
              <a:ext uri="{FF2B5EF4-FFF2-40B4-BE49-F238E27FC236}">
                <a16:creationId xmlns:a16="http://schemas.microsoft.com/office/drawing/2014/main" id="{EC46874F-0B44-4909-8E4E-89981E68DD93}"/>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sp>
        <p:nvSpPr>
          <p:cNvPr id="42" name="Rectangle 41">
            <a:extLst>
              <a:ext uri="{FF2B5EF4-FFF2-40B4-BE49-F238E27FC236}">
                <a16:creationId xmlns:a16="http://schemas.microsoft.com/office/drawing/2014/main" id="{0022DB62-48CA-4809-972F-8FAEA1F3E0D7}"/>
              </a:ext>
            </a:extLst>
          </p:cNvPr>
          <p:cNvSpPr/>
          <p:nvPr/>
        </p:nvSpPr>
        <p:spPr>
          <a:xfrm>
            <a:off x="556065" y="1693241"/>
            <a:ext cx="3297845" cy="784830"/>
          </a:xfrm>
          <a:prstGeom prst="rect">
            <a:avLst/>
          </a:prstGeom>
        </p:spPr>
        <p:txBody>
          <a:bodyPr wrap="square">
            <a:spAutoFit/>
          </a:bodyPr>
          <a:lstStyle/>
          <a:p>
            <a:pPr lvl="0"/>
            <a:r>
              <a:rPr lang="en-US" sz="1500" dirty="0">
                <a:latin typeface="Gotham Rounded Book" pitchFamily="50" charset="0"/>
              </a:rPr>
              <a:t>KNN stores all available cases and classifies new cases based on a similarity measure</a:t>
            </a:r>
            <a:endParaRPr lang="en-US" sz="1500" dirty="0">
              <a:solidFill>
                <a:prstClr val="black"/>
              </a:solidFill>
              <a:latin typeface="Gotham Rounded Book" pitchFamily="50" charset="0"/>
            </a:endParaRPr>
          </a:p>
        </p:txBody>
      </p:sp>
      <p:pic>
        <p:nvPicPr>
          <p:cNvPr id="43" name="Picture 42">
            <a:extLst>
              <a:ext uri="{FF2B5EF4-FFF2-40B4-BE49-F238E27FC236}">
                <a16:creationId xmlns:a16="http://schemas.microsoft.com/office/drawing/2014/main" id="{11009738-440B-4D13-ADCC-03E4403E4B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577676" y="3581400"/>
            <a:ext cx="1656312" cy="1731599"/>
          </a:xfrm>
          <a:prstGeom prst="rect">
            <a:avLst/>
          </a:prstGeom>
        </p:spPr>
      </p:pic>
      <p:grpSp>
        <p:nvGrpSpPr>
          <p:cNvPr id="44" name="Group 43">
            <a:extLst>
              <a:ext uri="{FF2B5EF4-FFF2-40B4-BE49-F238E27FC236}">
                <a16:creationId xmlns:a16="http://schemas.microsoft.com/office/drawing/2014/main" id="{FC0B7BBB-E000-43CC-9E06-E01E844A01A1}"/>
              </a:ext>
            </a:extLst>
          </p:cNvPr>
          <p:cNvGrpSpPr/>
          <p:nvPr/>
        </p:nvGrpSpPr>
        <p:grpSpPr>
          <a:xfrm>
            <a:off x="3514390" y="2743200"/>
            <a:ext cx="7162800" cy="3619500"/>
            <a:chOff x="1790700" y="2133600"/>
            <a:chExt cx="7810500" cy="4038600"/>
          </a:xfrm>
        </p:grpSpPr>
        <p:sp>
          <p:nvSpPr>
            <p:cNvPr id="45" name="Rectangle: Rounded Corners 44">
              <a:extLst>
                <a:ext uri="{FF2B5EF4-FFF2-40B4-BE49-F238E27FC236}">
                  <a16:creationId xmlns:a16="http://schemas.microsoft.com/office/drawing/2014/main" id="{C3726E23-F478-427F-BDFA-A09288AEECB0}"/>
                </a:ext>
              </a:extLst>
            </p:cNvPr>
            <p:cNvSpPr/>
            <p:nvPr/>
          </p:nvSpPr>
          <p:spPr>
            <a:xfrm>
              <a:off x="1790700" y="2133600"/>
              <a:ext cx="7810500" cy="4038600"/>
            </a:xfrm>
            <a:prstGeom prst="roundRect">
              <a:avLst/>
            </a:prstGeom>
            <a:solidFill>
              <a:schemeClr val="bg1"/>
            </a:solidFill>
            <a:ln w="28575">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D71C0BEA-6D1B-4CC9-AC93-7BD387343716}"/>
                </a:ext>
              </a:extLst>
            </p:cNvPr>
            <p:cNvGrpSpPr/>
            <p:nvPr/>
          </p:nvGrpSpPr>
          <p:grpSpPr>
            <a:xfrm>
              <a:off x="2984070" y="2321038"/>
              <a:ext cx="6308738" cy="3333456"/>
              <a:chOff x="1918972" y="1419034"/>
              <a:chExt cx="8425585" cy="4645115"/>
            </a:xfrm>
          </p:grpSpPr>
          <p:cxnSp>
            <p:nvCxnSpPr>
              <p:cNvPr id="47" name="Straight Arrow Connector 46">
                <a:extLst>
                  <a:ext uri="{FF2B5EF4-FFF2-40B4-BE49-F238E27FC236}">
                    <a16:creationId xmlns:a16="http://schemas.microsoft.com/office/drawing/2014/main" id="{36201590-0EE2-4AA5-A491-47761F011C00}"/>
                  </a:ext>
                </a:extLst>
              </p:cNvPr>
              <p:cNvCxnSpPr>
                <a:cxnSpLocks/>
              </p:cNvCxnSpPr>
              <p:nvPr/>
            </p:nvCxnSpPr>
            <p:spPr>
              <a:xfrm flipV="1">
                <a:off x="2552700" y="1638300"/>
                <a:ext cx="0" cy="377190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B5AA6D-D67D-4D2F-B809-F2BE12314778}"/>
                  </a:ext>
                </a:extLst>
              </p:cNvPr>
              <p:cNvCxnSpPr>
                <a:cxnSpLocks/>
              </p:cNvCxnSpPr>
              <p:nvPr/>
            </p:nvCxnSpPr>
            <p:spPr>
              <a:xfrm>
                <a:off x="2552700" y="5410200"/>
                <a:ext cx="44196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314A966-5407-459C-AADA-AEFF24DBB020}"/>
                  </a:ext>
                </a:extLst>
              </p:cNvPr>
              <p:cNvSpPr txBox="1"/>
              <p:nvPr/>
            </p:nvSpPr>
            <p:spPr>
              <a:xfrm>
                <a:off x="3816297" y="5549491"/>
                <a:ext cx="3224338" cy="514658"/>
              </a:xfrm>
              <a:prstGeom prst="rect">
                <a:avLst/>
              </a:prstGeom>
              <a:noFill/>
            </p:spPr>
            <p:txBody>
              <a:bodyPr wrap="square" rtlCol="0">
                <a:spAutoFit/>
              </a:bodyPr>
              <a:lstStyle/>
              <a:p>
                <a:r>
                  <a:rPr lang="en-US" dirty="0"/>
                  <a:t>Chloride Level </a:t>
                </a:r>
                <a:r>
                  <a:rPr lang="en-US" dirty="0">
                    <a:sym typeface="Wingdings" panose="05000000000000000000" pitchFamily="2" charset="2"/>
                  </a:rPr>
                  <a:t></a:t>
                </a:r>
                <a:endParaRPr lang="en-US" dirty="0"/>
              </a:p>
            </p:txBody>
          </p:sp>
          <p:sp>
            <p:nvSpPr>
              <p:cNvPr id="50" name="TextBox 49">
                <a:extLst>
                  <a:ext uri="{FF2B5EF4-FFF2-40B4-BE49-F238E27FC236}">
                    <a16:creationId xmlns:a16="http://schemas.microsoft.com/office/drawing/2014/main" id="{AE8331BC-CA46-4B57-98C5-59BDE3063675}"/>
                  </a:ext>
                </a:extLst>
              </p:cNvPr>
              <p:cNvSpPr txBox="1"/>
              <p:nvPr/>
            </p:nvSpPr>
            <p:spPr>
              <a:xfrm rot="16200000">
                <a:off x="122675" y="3215331"/>
                <a:ext cx="4130455" cy="537862"/>
              </a:xfrm>
              <a:prstGeom prst="rect">
                <a:avLst/>
              </a:prstGeom>
              <a:noFill/>
            </p:spPr>
            <p:txBody>
              <a:bodyPr wrap="square" rtlCol="0">
                <a:spAutoFit/>
              </a:bodyPr>
              <a:lstStyle/>
              <a:p>
                <a:r>
                  <a:rPr lang="en-US" dirty="0"/>
                  <a:t>Sulphur Dioxide Level </a:t>
                </a:r>
                <a:r>
                  <a:rPr lang="en-US" dirty="0">
                    <a:sym typeface="Wingdings" panose="05000000000000000000" pitchFamily="2" charset="2"/>
                  </a:rPr>
                  <a:t></a:t>
                </a:r>
                <a:endParaRPr lang="en-US" dirty="0"/>
              </a:p>
            </p:txBody>
          </p:sp>
          <p:pic>
            <p:nvPicPr>
              <p:cNvPr id="51" name="Picture 50">
                <a:extLst>
                  <a:ext uri="{FF2B5EF4-FFF2-40B4-BE49-F238E27FC236}">
                    <a16:creationId xmlns:a16="http://schemas.microsoft.com/office/drawing/2014/main" id="{9A78F15B-7ED6-4AF9-895C-F8A75636EE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2781301" y="2561685"/>
                <a:ext cx="240227" cy="582549"/>
              </a:xfrm>
              <a:prstGeom prst="rect">
                <a:avLst/>
              </a:prstGeom>
            </p:spPr>
          </p:pic>
          <p:pic>
            <p:nvPicPr>
              <p:cNvPr id="52" name="Picture 51">
                <a:extLst>
                  <a:ext uri="{FF2B5EF4-FFF2-40B4-BE49-F238E27FC236}">
                    <a16:creationId xmlns:a16="http://schemas.microsoft.com/office/drawing/2014/main" id="{08AA6779-DA09-473A-B171-38F1B5CE92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4576464" y="2515665"/>
                <a:ext cx="218746" cy="618605"/>
              </a:xfrm>
              <a:prstGeom prst="rect">
                <a:avLst/>
              </a:prstGeom>
            </p:spPr>
          </p:pic>
          <p:pic>
            <p:nvPicPr>
              <p:cNvPr id="53" name="Picture 52">
                <a:extLst>
                  <a:ext uri="{FF2B5EF4-FFF2-40B4-BE49-F238E27FC236}">
                    <a16:creationId xmlns:a16="http://schemas.microsoft.com/office/drawing/2014/main" id="{E2326F92-6101-493D-BB01-1C48169B84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5232147" y="4791595"/>
                <a:ext cx="218746" cy="618605"/>
              </a:xfrm>
              <a:prstGeom prst="rect">
                <a:avLst/>
              </a:prstGeom>
            </p:spPr>
          </p:pic>
          <p:pic>
            <p:nvPicPr>
              <p:cNvPr id="54" name="Picture 53">
                <a:extLst>
                  <a:ext uri="{FF2B5EF4-FFF2-40B4-BE49-F238E27FC236}">
                    <a16:creationId xmlns:a16="http://schemas.microsoft.com/office/drawing/2014/main" id="{B3240768-5F25-4687-B5AB-69EED2B4F6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4777474" y="4204584"/>
                <a:ext cx="218746" cy="618605"/>
              </a:xfrm>
              <a:prstGeom prst="rect">
                <a:avLst/>
              </a:prstGeom>
            </p:spPr>
          </p:pic>
          <p:pic>
            <p:nvPicPr>
              <p:cNvPr id="55" name="Picture 54">
                <a:extLst>
                  <a:ext uri="{FF2B5EF4-FFF2-40B4-BE49-F238E27FC236}">
                    <a16:creationId xmlns:a16="http://schemas.microsoft.com/office/drawing/2014/main" id="{9D20C561-1FB6-4C6C-B82B-004E5C141AC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3101590" y="3967671"/>
                <a:ext cx="240227" cy="582549"/>
              </a:xfrm>
              <a:prstGeom prst="rect">
                <a:avLst/>
              </a:prstGeom>
            </p:spPr>
          </p:pic>
          <p:pic>
            <p:nvPicPr>
              <p:cNvPr id="56" name="Picture 55">
                <a:extLst>
                  <a:ext uri="{FF2B5EF4-FFF2-40B4-BE49-F238E27FC236}">
                    <a16:creationId xmlns:a16="http://schemas.microsoft.com/office/drawing/2014/main" id="{3D134DBD-FE98-4E9D-8FE1-EBF68BDDE3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2849132" y="3583194"/>
                <a:ext cx="240227" cy="582549"/>
              </a:xfrm>
              <a:prstGeom prst="rect">
                <a:avLst/>
              </a:prstGeom>
            </p:spPr>
          </p:pic>
          <p:sp>
            <p:nvSpPr>
              <p:cNvPr id="57" name="TextBox 56">
                <a:extLst>
                  <a:ext uri="{FF2B5EF4-FFF2-40B4-BE49-F238E27FC236}">
                    <a16:creationId xmlns:a16="http://schemas.microsoft.com/office/drawing/2014/main" id="{DABCA353-1D8C-4729-A049-94ACB6D80FDC}"/>
                  </a:ext>
                </a:extLst>
              </p:cNvPr>
              <p:cNvSpPr txBox="1"/>
              <p:nvPr/>
            </p:nvSpPr>
            <p:spPr>
              <a:xfrm>
                <a:off x="7844055" y="3926879"/>
                <a:ext cx="2500502" cy="502468"/>
              </a:xfrm>
              <a:prstGeom prst="rect">
                <a:avLst/>
              </a:prstGeom>
              <a:noFill/>
            </p:spPr>
            <p:txBody>
              <a:bodyPr wrap="square" rtlCol="0">
                <a:spAutoFit/>
              </a:bodyPr>
              <a:lstStyle/>
              <a:p>
                <a:r>
                  <a:rPr lang="en-US" sz="1500" dirty="0">
                    <a:latin typeface="Gotham Rounded Book" pitchFamily="50" charset="0"/>
                  </a:rPr>
                  <a:t>RED or WHITE?</a:t>
                </a:r>
              </a:p>
            </p:txBody>
          </p:sp>
          <p:pic>
            <p:nvPicPr>
              <p:cNvPr id="58" name="Picture 57">
                <a:extLst>
                  <a:ext uri="{FF2B5EF4-FFF2-40B4-BE49-F238E27FC236}">
                    <a16:creationId xmlns:a16="http://schemas.microsoft.com/office/drawing/2014/main" id="{3784AF33-6334-42B4-B440-5F544CFC8EE3}"/>
                  </a:ext>
                </a:extLst>
              </p:cNvPr>
              <p:cNvPicPr>
                <a:picLocks noChangeAspect="1"/>
              </p:cNvPicPr>
              <p:nvPr/>
            </p:nvPicPr>
            <p:blipFill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61111" r="79515" b="555"/>
              <a:stretch/>
            </p:blipFill>
            <p:spPr>
              <a:xfrm>
                <a:off x="4391888" y="3699809"/>
                <a:ext cx="387473" cy="791446"/>
              </a:xfrm>
              <a:prstGeom prst="ellipse">
                <a:avLst/>
              </a:prstGeom>
              <a:ln>
                <a:solidFill>
                  <a:schemeClr val="tx1"/>
                </a:solidFill>
              </a:ln>
            </p:spPr>
          </p:pic>
          <p:pic>
            <p:nvPicPr>
              <p:cNvPr id="59" name="Picture 58">
                <a:extLst>
                  <a:ext uri="{FF2B5EF4-FFF2-40B4-BE49-F238E27FC236}">
                    <a16:creationId xmlns:a16="http://schemas.microsoft.com/office/drawing/2014/main" id="{390D90C9-046D-4DC8-9D3D-7E75661A12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5078541" y="3440940"/>
                <a:ext cx="218746" cy="618605"/>
              </a:xfrm>
              <a:prstGeom prst="rect">
                <a:avLst/>
              </a:prstGeom>
            </p:spPr>
          </p:pic>
          <p:pic>
            <p:nvPicPr>
              <p:cNvPr id="60" name="Picture 59">
                <a:extLst>
                  <a:ext uri="{FF2B5EF4-FFF2-40B4-BE49-F238E27FC236}">
                    <a16:creationId xmlns:a16="http://schemas.microsoft.com/office/drawing/2014/main" id="{088C6BF0-2DC5-42FB-AF9B-F0A4DF9E95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5638267" y="3231396"/>
                <a:ext cx="218746" cy="618605"/>
              </a:xfrm>
              <a:prstGeom prst="rect">
                <a:avLst/>
              </a:prstGeom>
            </p:spPr>
          </p:pic>
          <p:pic>
            <p:nvPicPr>
              <p:cNvPr id="61" name="Picture 60">
                <a:extLst>
                  <a:ext uri="{FF2B5EF4-FFF2-40B4-BE49-F238E27FC236}">
                    <a16:creationId xmlns:a16="http://schemas.microsoft.com/office/drawing/2014/main" id="{0501191C-788B-477F-B555-D0A35AE3CC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4338277" y="4644382"/>
                <a:ext cx="218746" cy="618605"/>
              </a:xfrm>
              <a:prstGeom prst="rect">
                <a:avLst/>
              </a:prstGeom>
            </p:spPr>
          </p:pic>
          <p:pic>
            <p:nvPicPr>
              <p:cNvPr id="62" name="Picture 61">
                <a:extLst>
                  <a:ext uri="{FF2B5EF4-FFF2-40B4-BE49-F238E27FC236}">
                    <a16:creationId xmlns:a16="http://schemas.microsoft.com/office/drawing/2014/main" id="{F0445051-F118-49CF-9728-695B126BC7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4847355" y="3617577"/>
                <a:ext cx="218746" cy="618605"/>
              </a:xfrm>
              <a:prstGeom prst="rect">
                <a:avLst/>
              </a:prstGeom>
            </p:spPr>
          </p:pic>
          <p:pic>
            <p:nvPicPr>
              <p:cNvPr id="63" name="Picture 62">
                <a:extLst>
                  <a:ext uri="{FF2B5EF4-FFF2-40B4-BE49-F238E27FC236}">
                    <a16:creationId xmlns:a16="http://schemas.microsoft.com/office/drawing/2014/main" id="{C30A959C-6326-4E5B-91FA-AB7A34A8C0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9" t="-1944" r="77176" b="39444"/>
              <a:stretch/>
            </p:blipFill>
            <p:spPr>
              <a:xfrm>
                <a:off x="5431899" y="3812970"/>
                <a:ext cx="218746" cy="618605"/>
              </a:xfrm>
              <a:prstGeom prst="rect">
                <a:avLst/>
              </a:prstGeom>
            </p:spPr>
          </p:pic>
          <p:pic>
            <p:nvPicPr>
              <p:cNvPr id="64" name="Picture 63">
                <a:extLst>
                  <a:ext uri="{FF2B5EF4-FFF2-40B4-BE49-F238E27FC236}">
                    <a16:creationId xmlns:a16="http://schemas.microsoft.com/office/drawing/2014/main" id="{889A9959-691D-40DE-9846-C4DDFA219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3892502" y="3223871"/>
                <a:ext cx="240227" cy="582549"/>
              </a:xfrm>
              <a:prstGeom prst="rect">
                <a:avLst/>
              </a:prstGeom>
            </p:spPr>
          </p:pic>
          <p:pic>
            <p:nvPicPr>
              <p:cNvPr id="65" name="Picture 64">
                <a:extLst>
                  <a:ext uri="{FF2B5EF4-FFF2-40B4-BE49-F238E27FC236}">
                    <a16:creationId xmlns:a16="http://schemas.microsoft.com/office/drawing/2014/main" id="{A63681D3-068F-4168-949F-6F1F83FC6B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3282414" y="2672804"/>
                <a:ext cx="240227" cy="582549"/>
              </a:xfrm>
              <a:prstGeom prst="rect">
                <a:avLst/>
              </a:prstGeom>
            </p:spPr>
          </p:pic>
          <p:pic>
            <p:nvPicPr>
              <p:cNvPr id="66" name="Picture 65">
                <a:extLst>
                  <a:ext uri="{FF2B5EF4-FFF2-40B4-BE49-F238E27FC236}">
                    <a16:creationId xmlns:a16="http://schemas.microsoft.com/office/drawing/2014/main" id="{FE709F61-88CF-4DCF-8F74-5CA326CE13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3345936" y="3380383"/>
                <a:ext cx="240227" cy="582549"/>
              </a:xfrm>
              <a:prstGeom prst="rect">
                <a:avLst/>
              </a:prstGeom>
            </p:spPr>
          </p:pic>
          <p:pic>
            <p:nvPicPr>
              <p:cNvPr id="67" name="Picture 66">
                <a:extLst>
                  <a:ext uri="{FF2B5EF4-FFF2-40B4-BE49-F238E27FC236}">
                    <a16:creationId xmlns:a16="http://schemas.microsoft.com/office/drawing/2014/main" id="{8CD5F86E-D775-49B1-B3F1-A5B62F9704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87" t="-1111" r="2356" b="47223"/>
              <a:stretch/>
            </p:blipFill>
            <p:spPr>
              <a:xfrm>
                <a:off x="3869971" y="2461312"/>
                <a:ext cx="240227" cy="582549"/>
              </a:xfrm>
              <a:prstGeom prst="rect">
                <a:avLst/>
              </a:prstGeom>
            </p:spPr>
          </p:pic>
          <p:cxnSp>
            <p:nvCxnSpPr>
              <p:cNvPr id="68" name="Straight Connector 67">
                <a:extLst>
                  <a:ext uri="{FF2B5EF4-FFF2-40B4-BE49-F238E27FC236}">
                    <a16:creationId xmlns:a16="http://schemas.microsoft.com/office/drawing/2014/main" id="{F9B8F6BD-F98D-4FF0-8701-AFAF2BAB64E5}"/>
                  </a:ext>
                </a:extLst>
              </p:cNvPr>
              <p:cNvCxnSpPr>
                <a:cxnSpLocks/>
                <a:stCxn id="58" idx="6"/>
              </p:cNvCxnSpPr>
              <p:nvPr/>
            </p:nvCxnSpPr>
            <p:spPr>
              <a:xfrm>
                <a:off x="4779361" y="4095532"/>
                <a:ext cx="2989431" cy="53062"/>
              </a:xfrm>
              <a:prstGeom prst="line">
                <a:avLst/>
              </a:prstGeom>
              <a:ln w="25400">
                <a:solidFill>
                  <a:srgbClr val="750558"/>
                </a:solidFill>
                <a:prstDash val="sys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3347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peech Bubble: Rectangle 94">
            <a:extLst>
              <a:ext uri="{FF2B5EF4-FFF2-40B4-BE49-F238E27FC236}">
                <a16:creationId xmlns:a16="http://schemas.microsoft.com/office/drawing/2014/main" id="{E9C91B4D-2A49-4FCA-99DA-DF14E41F4B44}"/>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sp>
        <p:nvSpPr>
          <p:cNvPr id="42" name="Rectangle 41">
            <a:extLst>
              <a:ext uri="{FF2B5EF4-FFF2-40B4-BE49-F238E27FC236}">
                <a16:creationId xmlns:a16="http://schemas.microsoft.com/office/drawing/2014/main" id="{0022DB62-48CA-4809-972F-8FAEA1F3E0D7}"/>
              </a:ext>
            </a:extLst>
          </p:cNvPr>
          <p:cNvSpPr/>
          <p:nvPr/>
        </p:nvSpPr>
        <p:spPr>
          <a:xfrm>
            <a:off x="1066800" y="1924354"/>
            <a:ext cx="3297845" cy="323165"/>
          </a:xfrm>
          <a:prstGeom prst="rect">
            <a:avLst/>
          </a:prstGeom>
        </p:spPr>
        <p:txBody>
          <a:bodyPr wrap="square">
            <a:spAutoFit/>
          </a:bodyPr>
          <a:lstStyle/>
          <a:p>
            <a:pPr lvl="0"/>
            <a:r>
              <a:rPr lang="en-US" sz="1500" dirty="0">
                <a:solidFill>
                  <a:prstClr val="black"/>
                </a:solidFill>
                <a:latin typeface="Gotham Rounded Book" pitchFamily="50" charset="0"/>
              </a:rPr>
              <a:t>But, what is K?</a:t>
            </a:r>
          </a:p>
        </p:txBody>
      </p:sp>
      <p:pic>
        <p:nvPicPr>
          <p:cNvPr id="43" name="Picture 42">
            <a:extLst>
              <a:ext uri="{FF2B5EF4-FFF2-40B4-BE49-F238E27FC236}">
                <a16:creationId xmlns:a16="http://schemas.microsoft.com/office/drawing/2014/main" id="{11009738-440B-4D13-ADCC-03E4403E4B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pic>
        <p:nvPicPr>
          <p:cNvPr id="44" name="Picture 43">
            <a:extLst>
              <a:ext uri="{FF2B5EF4-FFF2-40B4-BE49-F238E27FC236}">
                <a16:creationId xmlns:a16="http://schemas.microsoft.com/office/drawing/2014/main" id="{5853D346-B534-454D-BEBD-0E707D6A9C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751" r="937" b="48151"/>
          <a:stretch/>
        </p:blipFill>
        <p:spPr>
          <a:xfrm>
            <a:off x="523312" y="3378744"/>
            <a:ext cx="1862843" cy="1934256"/>
          </a:xfrm>
          <a:prstGeom prst="rect">
            <a:avLst/>
          </a:prstGeom>
        </p:spPr>
      </p:pic>
      <p:grpSp>
        <p:nvGrpSpPr>
          <p:cNvPr id="70" name="Group 69">
            <a:extLst>
              <a:ext uri="{FF2B5EF4-FFF2-40B4-BE49-F238E27FC236}">
                <a16:creationId xmlns:a16="http://schemas.microsoft.com/office/drawing/2014/main" id="{0F0F9EB0-AAAB-41A7-9F2C-DC3FD22250D6}"/>
              </a:ext>
            </a:extLst>
          </p:cNvPr>
          <p:cNvGrpSpPr/>
          <p:nvPr/>
        </p:nvGrpSpPr>
        <p:grpSpPr>
          <a:xfrm>
            <a:off x="3514390" y="2743200"/>
            <a:ext cx="7162800" cy="3619500"/>
            <a:chOff x="1790700" y="2133600"/>
            <a:chExt cx="7810500" cy="4038600"/>
          </a:xfrm>
        </p:grpSpPr>
        <p:sp>
          <p:nvSpPr>
            <p:cNvPr id="71" name="Rectangle: Rounded Corners 70">
              <a:extLst>
                <a:ext uri="{FF2B5EF4-FFF2-40B4-BE49-F238E27FC236}">
                  <a16:creationId xmlns:a16="http://schemas.microsoft.com/office/drawing/2014/main" id="{9A030C58-753C-41F6-A0FC-8875D2DF8597}"/>
                </a:ext>
              </a:extLst>
            </p:cNvPr>
            <p:cNvSpPr/>
            <p:nvPr/>
          </p:nvSpPr>
          <p:spPr>
            <a:xfrm>
              <a:off x="1790700" y="2133600"/>
              <a:ext cx="7810500" cy="4038600"/>
            </a:xfrm>
            <a:prstGeom prst="roundRect">
              <a:avLst/>
            </a:prstGeom>
            <a:solidFill>
              <a:schemeClr val="bg1"/>
            </a:solidFill>
            <a:ln w="28575">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2C671893-6B42-45A4-8638-85075661CE28}"/>
                </a:ext>
              </a:extLst>
            </p:cNvPr>
            <p:cNvGrpSpPr/>
            <p:nvPr/>
          </p:nvGrpSpPr>
          <p:grpSpPr>
            <a:xfrm>
              <a:off x="2984070" y="2321038"/>
              <a:ext cx="6308738" cy="3333456"/>
              <a:chOff x="1918972" y="1419034"/>
              <a:chExt cx="8425585" cy="4645115"/>
            </a:xfrm>
          </p:grpSpPr>
          <p:cxnSp>
            <p:nvCxnSpPr>
              <p:cNvPr id="73" name="Straight Arrow Connector 72">
                <a:extLst>
                  <a:ext uri="{FF2B5EF4-FFF2-40B4-BE49-F238E27FC236}">
                    <a16:creationId xmlns:a16="http://schemas.microsoft.com/office/drawing/2014/main" id="{F44AEE0B-092D-42CC-B62D-66D5262FFB58}"/>
                  </a:ext>
                </a:extLst>
              </p:cNvPr>
              <p:cNvCxnSpPr>
                <a:cxnSpLocks/>
              </p:cNvCxnSpPr>
              <p:nvPr/>
            </p:nvCxnSpPr>
            <p:spPr>
              <a:xfrm flipV="1">
                <a:off x="2552700" y="1638300"/>
                <a:ext cx="0" cy="377190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3679E5-58CD-4896-BAE0-69A9F2035BEF}"/>
                  </a:ext>
                </a:extLst>
              </p:cNvPr>
              <p:cNvCxnSpPr>
                <a:cxnSpLocks/>
              </p:cNvCxnSpPr>
              <p:nvPr/>
            </p:nvCxnSpPr>
            <p:spPr>
              <a:xfrm>
                <a:off x="2552700" y="5410200"/>
                <a:ext cx="44196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D9299A-2F03-4884-8968-32E9893815EB}"/>
                  </a:ext>
                </a:extLst>
              </p:cNvPr>
              <p:cNvSpPr txBox="1"/>
              <p:nvPr/>
            </p:nvSpPr>
            <p:spPr>
              <a:xfrm>
                <a:off x="3816297" y="5549491"/>
                <a:ext cx="3224338" cy="514658"/>
              </a:xfrm>
              <a:prstGeom prst="rect">
                <a:avLst/>
              </a:prstGeom>
              <a:noFill/>
            </p:spPr>
            <p:txBody>
              <a:bodyPr wrap="square" rtlCol="0">
                <a:spAutoFit/>
              </a:bodyPr>
              <a:lstStyle/>
              <a:p>
                <a:r>
                  <a:rPr lang="en-US" dirty="0"/>
                  <a:t>Chloride Level </a:t>
                </a:r>
                <a:r>
                  <a:rPr lang="en-US" dirty="0">
                    <a:sym typeface="Wingdings" panose="05000000000000000000" pitchFamily="2" charset="2"/>
                  </a:rPr>
                  <a:t></a:t>
                </a:r>
                <a:endParaRPr lang="en-US" dirty="0"/>
              </a:p>
            </p:txBody>
          </p:sp>
          <p:sp>
            <p:nvSpPr>
              <p:cNvPr id="76" name="TextBox 75">
                <a:extLst>
                  <a:ext uri="{FF2B5EF4-FFF2-40B4-BE49-F238E27FC236}">
                    <a16:creationId xmlns:a16="http://schemas.microsoft.com/office/drawing/2014/main" id="{59060EDD-3AF3-4FB7-920F-606A1535D085}"/>
                  </a:ext>
                </a:extLst>
              </p:cNvPr>
              <p:cNvSpPr txBox="1"/>
              <p:nvPr/>
            </p:nvSpPr>
            <p:spPr>
              <a:xfrm rot="16200000">
                <a:off x="122675" y="3215331"/>
                <a:ext cx="4130455" cy="537862"/>
              </a:xfrm>
              <a:prstGeom prst="rect">
                <a:avLst/>
              </a:prstGeom>
              <a:noFill/>
            </p:spPr>
            <p:txBody>
              <a:bodyPr wrap="square" rtlCol="0">
                <a:spAutoFit/>
              </a:bodyPr>
              <a:lstStyle/>
              <a:p>
                <a:r>
                  <a:rPr lang="en-US" dirty="0"/>
                  <a:t>Sulphur Dioxide Level </a:t>
                </a:r>
                <a:r>
                  <a:rPr lang="en-US" dirty="0">
                    <a:sym typeface="Wingdings" panose="05000000000000000000" pitchFamily="2" charset="2"/>
                  </a:rPr>
                  <a:t></a:t>
                </a:r>
                <a:endParaRPr lang="en-US" dirty="0"/>
              </a:p>
            </p:txBody>
          </p:sp>
          <p:pic>
            <p:nvPicPr>
              <p:cNvPr id="77" name="Picture 76">
                <a:extLst>
                  <a:ext uri="{FF2B5EF4-FFF2-40B4-BE49-F238E27FC236}">
                    <a16:creationId xmlns:a16="http://schemas.microsoft.com/office/drawing/2014/main" id="{DD6ECDFC-2223-4669-8CAE-A6CA44BACD3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2781301" y="2561685"/>
                <a:ext cx="240227" cy="582549"/>
              </a:xfrm>
              <a:prstGeom prst="rect">
                <a:avLst/>
              </a:prstGeom>
            </p:spPr>
          </p:pic>
          <p:pic>
            <p:nvPicPr>
              <p:cNvPr id="78" name="Picture 77">
                <a:extLst>
                  <a:ext uri="{FF2B5EF4-FFF2-40B4-BE49-F238E27FC236}">
                    <a16:creationId xmlns:a16="http://schemas.microsoft.com/office/drawing/2014/main" id="{D4701F67-16F0-42A6-8E80-F4AA856FB2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4576464" y="2515665"/>
                <a:ext cx="218746" cy="618605"/>
              </a:xfrm>
              <a:prstGeom prst="rect">
                <a:avLst/>
              </a:prstGeom>
            </p:spPr>
          </p:pic>
          <p:pic>
            <p:nvPicPr>
              <p:cNvPr id="79" name="Picture 78">
                <a:extLst>
                  <a:ext uri="{FF2B5EF4-FFF2-40B4-BE49-F238E27FC236}">
                    <a16:creationId xmlns:a16="http://schemas.microsoft.com/office/drawing/2014/main" id="{D22DABBA-7A3C-4D86-9DD6-0299134BEA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5232147" y="4791595"/>
                <a:ext cx="218746" cy="618605"/>
              </a:xfrm>
              <a:prstGeom prst="rect">
                <a:avLst/>
              </a:prstGeom>
            </p:spPr>
          </p:pic>
          <p:pic>
            <p:nvPicPr>
              <p:cNvPr id="80" name="Picture 79">
                <a:extLst>
                  <a:ext uri="{FF2B5EF4-FFF2-40B4-BE49-F238E27FC236}">
                    <a16:creationId xmlns:a16="http://schemas.microsoft.com/office/drawing/2014/main" id="{248E6085-BAED-4A5E-80B8-E3515314DE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4777474" y="4204584"/>
                <a:ext cx="218746" cy="618605"/>
              </a:xfrm>
              <a:prstGeom prst="rect">
                <a:avLst/>
              </a:prstGeom>
            </p:spPr>
          </p:pic>
          <p:pic>
            <p:nvPicPr>
              <p:cNvPr id="81" name="Picture 80">
                <a:extLst>
                  <a:ext uri="{FF2B5EF4-FFF2-40B4-BE49-F238E27FC236}">
                    <a16:creationId xmlns:a16="http://schemas.microsoft.com/office/drawing/2014/main" id="{0E17E534-78BC-4352-BFC9-35746B6CCE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3101590" y="3967671"/>
                <a:ext cx="240227" cy="582549"/>
              </a:xfrm>
              <a:prstGeom prst="rect">
                <a:avLst/>
              </a:prstGeom>
            </p:spPr>
          </p:pic>
          <p:pic>
            <p:nvPicPr>
              <p:cNvPr id="82" name="Picture 81">
                <a:extLst>
                  <a:ext uri="{FF2B5EF4-FFF2-40B4-BE49-F238E27FC236}">
                    <a16:creationId xmlns:a16="http://schemas.microsoft.com/office/drawing/2014/main" id="{FBE47E17-21A4-45F9-BB3D-F06D8E83CF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2849132" y="3583194"/>
                <a:ext cx="240227" cy="582549"/>
              </a:xfrm>
              <a:prstGeom prst="rect">
                <a:avLst/>
              </a:prstGeom>
            </p:spPr>
          </p:pic>
          <p:sp>
            <p:nvSpPr>
              <p:cNvPr id="83" name="TextBox 82">
                <a:extLst>
                  <a:ext uri="{FF2B5EF4-FFF2-40B4-BE49-F238E27FC236}">
                    <a16:creationId xmlns:a16="http://schemas.microsoft.com/office/drawing/2014/main" id="{D6646DF9-920E-4809-87DB-918861EAAB9B}"/>
                  </a:ext>
                </a:extLst>
              </p:cNvPr>
              <p:cNvSpPr txBox="1"/>
              <p:nvPr/>
            </p:nvSpPr>
            <p:spPr>
              <a:xfrm>
                <a:off x="7844055" y="3926879"/>
                <a:ext cx="2500502" cy="502468"/>
              </a:xfrm>
              <a:prstGeom prst="rect">
                <a:avLst/>
              </a:prstGeom>
              <a:noFill/>
            </p:spPr>
            <p:txBody>
              <a:bodyPr wrap="square" rtlCol="0">
                <a:spAutoFit/>
              </a:bodyPr>
              <a:lstStyle/>
              <a:p>
                <a:r>
                  <a:rPr lang="en-US" sz="1500" dirty="0">
                    <a:latin typeface="Gotham Rounded Book" pitchFamily="50" charset="0"/>
                  </a:rPr>
                  <a:t>RED or WHITE?</a:t>
                </a:r>
              </a:p>
            </p:txBody>
          </p:sp>
          <p:pic>
            <p:nvPicPr>
              <p:cNvPr id="84" name="Picture 83">
                <a:extLst>
                  <a:ext uri="{FF2B5EF4-FFF2-40B4-BE49-F238E27FC236}">
                    <a16:creationId xmlns:a16="http://schemas.microsoft.com/office/drawing/2014/main" id="{BA41E1FC-24D9-4929-B16A-603B1BC9B4B8}"/>
                  </a:ext>
                </a:extLst>
              </p:cNvPr>
              <p:cNvPicPr>
                <a:picLocks noChangeAspect="1"/>
              </p:cNvPicPr>
              <p:nvPr/>
            </p:nvPicPr>
            <p:blipFill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t="61111" r="79515" b="555"/>
              <a:stretch/>
            </p:blipFill>
            <p:spPr>
              <a:xfrm>
                <a:off x="4391888" y="3699809"/>
                <a:ext cx="387473" cy="791446"/>
              </a:xfrm>
              <a:prstGeom prst="ellipse">
                <a:avLst/>
              </a:prstGeom>
              <a:ln>
                <a:solidFill>
                  <a:schemeClr val="tx1"/>
                </a:solidFill>
              </a:ln>
            </p:spPr>
          </p:pic>
          <p:pic>
            <p:nvPicPr>
              <p:cNvPr id="85" name="Picture 84">
                <a:extLst>
                  <a:ext uri="{FF2B5EF4-FFF2-40B4-BE49-F238E27FC236}">
                    <a16:creationId xmlns:a16="http://schemas.microsoft.com/office/drawing/2014/main" id="{A5F19E6A-FF27-49D7-9562-904F53EBB8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5078541" y="3440940"/>
                <a:ext cx="218746" cy="618605"/>
              </a:xfrm>
              <a:prstGeom prst="rect">
                <a:avLst/>
              </a:prstGeom>
            </p:spPr>
          </p:pic>
          <p:pic>
            <p:nvPicPr>
              <p:cNvPr id="86" name="Picture 85">
                <a:extLst>
                  <a:ext uri="{FF2B5EF4-FFF2-40B4-BE49-F238E27FC236}">
                    <a16:creationId xmlns:a16="http://schemas.microsoft.com/office/drawing/2014/main" id="{F6BEF4C5-27C5-43BA-A59B-7ED7AA0A3F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5638267" y="3231396"/>
                <a:ext cx="218746" cy="618605"/>
              </a:xfrm>
              <a:prstGeom prst="rect">
                <a:avLst/>
              </a:prstGeom>
            </p:spPr>
          </p:pic>
          <p:pic>
            <p:nvPicPr>
              <p:cNvPr id="87" name="Picture 86">
                <a:extLst>
                  <a:ext uri="{FF2B5EF4-FFF2-40B4-BE49-F238E27FC236}">
                    <a16:creationId xmlns:a16="http://schemas.microsoft.com/office/drawing/2014/main" id="{270D0BB2-2EAB-4A08-81D7-1E8511895F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4338277" y="4644382"/>
                <a:ext cx="218746" cy="618605"/>
              </a:xfrm>
              <a:prstGeom prst="rect">
                <a:avLst/>
              </a:prstGeom>
            </p:spPr>
          </p:pic>
          <p:pic>
            <p:nvPicPr>
              <p:cNvPr id="88" name="Picture 87">
                <a:extLst>
                  <a:ext uri="{FF2B5EF4-FFF2-40B4-BE49-F238E27FC236}">
                    <a16:creationId xmlns:a16="http://schemas.microsoft.com/office/drawing/2014/main" id="{132C2760-5B0C-4049-8A3B-2983CBE5DB2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4847355" y="3617577"/>
                <a:ext cx="218746" cy="618605"/>
              </a:xfrm>
              <a:prstGeom prst="rect">
                <a:avLst/>
              </a:prstGeom>
            </p:spPr>
          </p:pic>
          <p:pic>
            <p:nvPicPr>
              <p:cNvPr id="89" name="Picture 88">
                <a:extLst>
                  <a:ext uri="{FF2B5EF4-FFF2-40B4-BE49-F238E27FC236}">
                    <a16:creationId xmlns:a16="http://schemas.microsoft.com/office/drawing/2014/main" id="{60810C9E-6786-4848-983B-589F70A80CD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9" t="-1944" r="77176" b="39444"/>
              <a:stretch/>
            </p:blipFill>
            <p:spPr>
              <a:xfrm>
                <a:off x="5431899" y="3812970"/>
                <a:ext cx="218746" cy="618605"/>
              </a:xfrm>
              <a:prstGeom prst="rect">
                <a:avLst/>
              </a:prstGeom>
            </p:spPr>
          </p:pic>
          <p:pic>
            <p:nvPicPr>
              <p:cNvPr id="90" name="Picture 89">
                <a:extLst>
                  <a:ext uri="{FF2B5EF4-FFF2-40B4-BE49-F238E27FC236}">
                    <a16:creationId xmlns:a16="http://schemas.microsoft.com/office/drawing/2014/main" id="{098509EB-8954-49AC-B53C-56501A494B6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3892502" y="3223871"/>
                <a:ext cx="240227" cy="582549"/>
              </a:xfrm>
              <a:prstGeom prst="rect">
                <a:avLst/>
              </a:prstGeom>
            </p:spPr>
          </p:pic>
          <p:pic>
            <p:nvPicPr>
              <p:cNvPr id="91" name="Picture 90">
                <a:extLst>
                  <a:ext uri="{FF2B5EF4-FFF2-40B4-BE49-F238E27FC236}">
                    <a16:creationId xmlns:a16="http://schemas.microsoft.com/office/drawing/2014/main" id="{C1C420F7-D59C-4578-B33B-A9498C7FBA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3282414" y="2672804"/>
                <a:ext cx="240227" cy="582549"/>
              </a:xfrm>
              <a:prstGeom prst="rect">
                <a:avLst/>
              </a:prstGeom>
            </p:spPr>
          </p:pic>
          <p:pic>
            <p:nvPicPr>
              <p:cNvPr id="92" name="Picture 91">
                <a:extLst>
                  <a:ext uri="{FF2B5EF4-FFF2-40B4-BE49-F238E27FC236}">
                    <a16:creationId xmlns:a16="http://schemas.microsoft.com/office/drawing/2014/main" id="{1143F452-F135-4D97-80C8-12E811CBFD8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3345936" y="3380383"/>
                <a:ext cx="240227" cy="582549"/>
              </a:xfrm>
              <a:prstGeom prst="rect">
                <a:avLst/>
              </a:prstGeom>
            </p:spPr>
          </p:pic>
          <p:pic>
            <p:nvPicPr>
              <p:cNvPr id="93" name="Picture 92">
                <a:extLst>
                  <a:ext uri="{FF2B5EF4-FFF2-40B4-BE49-F238E27FC236}">
                    <a16:creationId xmlns:a16="http://schemas.microsoft.com/office/drawing/2014/main" id="{9BE6683E-7688-4122-A5D2-7C7C2B5F52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87" t="-1111" r="2356" b="47223"/>
              <a:stretch/>
            </p:blipFill>
            <p:spPr>
              <a:xfrm>
                <a:off x="3869971" y="2461312"/>
                <a:ext cx="240227" cy="582549"/>
              </a:xfrm>
              <a:prstGeom prst="rect">
                <a:avLst/>
              </a:prstGeom>
            </p:spPr>
          </p:pic>
          <p:cxnSp>
            <p:nvCxnSpPr>
              <p:cNvPr id="94" name="Straight Connector 93">
                <a:extLst>
                  <a:ext uri="{FF2B5EF4-FFF2-40B4-BE49-F238E27FC236}">
                    <a16:creationId xmlns:a16="http://schemas.microsoft.com/office/drawing/2014/main" id="{C9F9504B-D2F2-451F-BFA5-AE01B5D9EAC5}"/>
                  </a:ext>
                </a:extLst>
              </p:cNvPr>
              <p:cNvCxnSpPr>
                <a:cxnSpLocks/>
                <a:stCxn id="84" idx="6"/>
              </p:cNvCxnSpPr>
              <p:nvPr/>
            </p:nvCxnSpPr>
            <p:spPr>
              <a:xfrm>
                <a:off x="4779361" y="4095532"/>
                <a:ext cx="2989431" cy="53062"/>
              </a:xfrm>
              <a:prstGeom prst="line">
                <a:avLst/>
              </a:prstGeom>
              <a:ln w="25400">
                <a:solidFill>
                  <a:srgbClr val="750558"/>
                </a:solidFill>
                <a:prstDash val="sys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772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peech Bubble: Rectangle 44">
            <a:extLst>
              <a:ext uri="{FF2B5EF4-FFF2-40B4-BE49-F238E27FC236}">
                <a16:creationId xmlns:a16="http://schemas.microsoft.com/office/drawing/2014/main" id="{1D900614-65EF-43A1-91E2-BF58065B1D89}"/>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grpSp>
        <p:nvGrpSpPr>
          <p:cNvPr id="37" name="Group 36">
            <a:extLst>
              <a:ext uri="{FF2B5EF4-FFF2-40B4-BE49-F238E27FC236}">
                <a16:creationId xmlns:a16="http://schemas.microsoft.com/office/drawing/2014/main" id="{9E7AD70F-CF4C-4000-8A78-A4E464315BD5}"/>
              </a:ext>
            </a:extLst>
          </p:cNvPr>
          <p:cNvGrpSpPr/>
          <p:nvPr/>
        </p:nvGrpSpPr>
        <p:grpSpPr>
          <a:xfrm>
            <a:off x="3514390" y="2743200"/>
            <a:ext cx="7162800" cy="3619500"/>
            <a:chOff x="1790700" y="2133600"/>
            <a:chExt cx="7810500" cy="4038600"/>
          </a:xfrm>
        </p:grpSpPr>
        <p:sp>
          <p:nvSpPr>
            <p:cNvPr id="4" name="Rectangle: Rounded Corners 3">
              <a:extLst>
                <a:ext uri="{FF2B5EF4-FFF2-40B4-BE49-F238E27FC236}">
                  <a16:creationId xmlns:a16="http://schemas.microsoft.com/office/drawing/2014/main" id="{9FC8E77D-8C55-40C7-BC9D-19E346542DAC}"/>
                </a:ext>
              </a:extLst>
            </p:cNvPr>
            <p:cNvSpPr/>
            <p:nvPr/>
          </p:nvSpPr>
          <p:spPr>
            <a:xfrm>
              <a:off x="1790700" y="2133600"/>
              <a:ext cx="7810500" cy="4038600"/>
            </a:xfrm>
            <a:prstGeom prst="roundRect">
              <a:avLst/>
            </a:prstGeom>
            <a:solidFill>
              <a:schemeClr val="bg1"/>
            </a:solidFill>
            <a:ln w="28575">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845A8C1-D1B2-4465-AD2C-F71D1160743A}"/>
                </a:ext>
              </a:extLst>
            </p:cNvPr>
            <p:cNvGrpSpPr/>
            <p:nvPr/>
          </p:nvGrpSpPr>
          <p:grpSpPr>
            <a:xfrm>
              <a:off x="3458580" y="2478389"/>
              <a:ext cx="5834228" cy="2706814"/>
              <a:chOff x="2552700" y="1638300"/>
              <a:chExt cx="7791857" cy="3771900"/>
            </a:xfrm>
          </p:grpSpPr>
          <p:cxnSp>
            <p:nvCxnSpPr>
              <p:cNvPr id="15" name="Straight Arrow Connector 14">
                <a:extLst>
                  <a:ext uri="{FF2B5EF4-FFF2-40B4-BE49-F238E27FC236}">
                    <a16:creationId xmlns:a16="http://schemas.microsoft.com/office/drawing/2014/main" id="{152C0FB8-2A82-4245-907A-6538B6979C60}"/>
                  </a:ext>
                </a:extLst>
              </p:cNvPr>
              <p:cNvCxnSpPr>
                <a:cxnSpLocks/>
              </p:cNvCxnSpPr>
              <p:nvPr/>
            </p:nvCxnSpPr>
            <p:spPr>
              <a:xfrm flipV="1">
                <a:off x="2552700" y="1638300"/>
                <a:ext cx="0" cy="377190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285BE2-B66F-4148-AEED-B8160E6D0A04}"/>
                  </a:ext>
                </a:extLst>
              </p:cNvPr>
              <p:cNvCxnSpPr>
                <a:cxnSpLocks/>
              </p:cNvCxnSpPr>
              <p:nvPr/>
            </p:nvCxnSpPr>
            <p:spPr>
              <a:xfrm>
                <a:off x="2552700" y="5410200"/>
                <a:ext cx="44196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8E113A8-2275-40ED-B7B7-43B91F9AF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781301" y="2561685"/>
                <a:ext cx="240227" cy="582549"/>
              </a:xfrm>
              <a:prstGeom prst="rect">
                <a:avLst/>
              </a:prstGeom>
            </p:spPr>
          </p:pic>
          <p:pic>
            <p:nvPicPr>
              <p:cNvPr id="21" name="Picture 20">
                <a:extLst>
                  <a:ext uri="{FF2B5EF4-FFF2-40B4-BE49-F238E27FC236}">
                    <a16:creationId xmlns:a16="http://schemas.microsoft.com/office/drawing/2014/main" id="{8705C87F-5618-4289-9AD5-7B185F18A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576464" y="2515665"/>
                <a:ext cx="218746" cy="618605"/>
              </a:xfrm>
              <a:prstGeom prst="rect">
                <a:avLst/>
              </a:prstGeom>
            </p:spPr>
          </p:pic>
          <p:pic>
            <p:nvPicPr>
              <p:cNvPr id="24" name="Picture 23">
                <a:extLst>
                  <a:ext uri="{FF2B5EF4-FFF2-40B4-BE49-F238E27FC236}">
                    <a16:creationId xmlns:a16="http://schemas.microsoft.com/office/drawing/2014/main" id="{671B8A23-21B1-488B-8975-DF10AC9AC3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232147" y="4791595"/>
                <a:ext cx="218746" cy="618605"/>
              </a:xfrm>
              <a:prstGeom prst="rect">
                <a:avLst/>
              </a:prstGeom>
            </p:spPr>
          </p:pic>
          <p:pic>
            <p:nvPicPr>
              <p:cNvPr id="27" name="Picture 26">
                <a:extLst>
                  <a:ext uri="{FF2B5EF4-FFF2-40B4-BE49-F238E27FC236}">
                    <a16:creationId xmlns:a16="http://schemas.microsoft.com/office/drawing/2014/main" id="{827CA132-F60C-4B13-97C8-C6A3C46212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777474" y="4204584"/>
                <a:ext cx="218746" cy="618605"/>
              </a:xfrm>
              <a:prstGeom prst="rect">
                <a:avLst/>
              </a:prstGeom>
            </p:spPr>
          </p:pic>
          <p:pic>
            <p:nvPicPr>
              <p:cNvPr id="32" name="Picture 31">
                <a:extLst>
                  <a:ext uri="{FF2B5EF4-FFF2-40B4-BE49-F238E27FC236}">
                    <a16:creationId xmlns:a16="http://schemas.microsoft.com/office/drawing/2014/main" id="{0164D7DF-37AB-4CD6-B1E4-41690A593A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101590" y="3967671"/>
                <a:ext cx="240227" cy="582549"/>
              </a:xfrm>
              <a:prstGeom prst="rect">
                <a:avLst/>
              </a:prstGeom>
            </p:spPr>
          </p:pic>
          <p:pic>
            <p:nvPicPr>
              <p:cNvPr id="33" name="Picture 32">
                <a:extLst>
                  <a:ext uri="{FF2B5EF4-FFF2-40B4-BE49-F238E27FC236}">
                    <a16:creationId xmlns:a16="http://schemas.microsoft.com/office/drawing/2014/main" id="{329E0458-E555-481A-BF78-1E8808BE3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849132" y="3583194"/>
                <a:ext cx="240227" cy="582549"/>
              </a:xfrm>
              <a:prstGeom prst="rect">
                <a:avLst/>
              </a:prstGeom>
            </p:spPr>
          </p:pic>
          <p:sp>
            <p:nvSpPr>
              <p:cNvPr id="36" name="TextBox 35">
                <a:extLst>
                  <a:ext uri="{FF2B5EF4-FFF2-40B4-BE49-F238E27FC236}">
                    <a16:creationId xmlns:a16="http://schemas.microsoft.com/office/drawing/2014/main" id="{594AF1BB-A706-48CA-8082-006268DA54BA}"/>
                  </a:ext>
                </a:extLst>
              </p:cNvPr>
              <p:cNvSpPr txBox="1"/>
              <p:nvPr/>
            </p:nvSpPr>
            <p:spPr>
              <a:xfrm>
                <a:off x="7844055" y="3926879"/>
                <a:ext cx="2500502" cy="502468"/>
              </a:xfrm>
              <a:prstGeom prst="rect">
                <a:avLst/>
              </a:prstGeom>
              <a:noFill/>
            </p:spPr>
            <p:txBody>
              <a:bodyPr wrap="square" rtlCol="0">
                <a:spAutoFit/>
              </a:bodyPr>
              <a:lstStyle/>
              <a:p>
                <a:r>
                  <a:rPr lang="en-US" sz="1500" dirty="0">
                    <a:latin typeface="Gotham Rounded Book" pitchFamily="50" charset="0"/>
                  </a:rPr>
                  <a:t>RED or WHITE?</a:t>
                </a:r>
              </a:p>
            </p:txBody>
          </p:sp>
          <p:pic>
            <p:nvPicPr>
              <p:cNvPr id="20" name="Picture 19">
                <a:extLst>
                  <a:ext uri="{FF2B5EF4-FFF2-40B4-BE49-F238E27FC236}">
                    <a16:creationId xmlns:a16="http://schemas.microsoft.com/office/drawing/2014/main" id="{7CA33A63-9149-42B4-91D6-6CCA63BE7026}"/>
                  </a:ext>
                </a:extLst>
              </p:cNvPr>
              <p:cNvPicPr>
                <a:picLocks noChangeAspect="1"/>
              </p:cNvPicPr>
              <p:nvPr/>
            </p:nvPicPr>
            <p:blipFill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61111" r="79515" b="555"/>
              <a:stretch/>
            </p:blipFill>
            <p:spPr>
              <a:xfrm>
                <a:off x="4391888" y="3699809"/>
                <a:ext cx="387473" cy="791446"/>
              </a:xfrm>
              <a:prstGeom prst="ellipse">
                <a:avLst/>
              </a:prstGeom>
              <a:ln>
                <a:solidFill>
                  <a:schemeClr val="tx1"/>
                </a:solidFill>
              </a:ln>
            </p:spPr>
          </p:pic>
          <p:pic>
            <p:nvPicPr>
              <p:cNvPr id="22" name="Picture 21">
                <a:extLst>
                  <a:ext uri="{FF2B5EF4-FFF2-40B4-BE49-F238E27FC236}">
                    <a16:creationId xmlns:a16="http://schemas.microsoft.com/office/drawing/2014/main" id="{F1EA91D0-530E-4E38-88F4-A13A08F937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078541" y="3440940"/>
                <a:ext cx="218746" cy="618605"/>
              </a:xfrm>
              <a:prstGeom prst="rect">
                <a:avLst/>
              </a:prstGeom>
            </p:spPr>
          </p:pic>
          <p:pic>
            <p:nvPicPr>
              <p:cNvPr id="23" name="Picture 22">
                <a:extLst>
                  <a:ext uri="{FF2B5EF4-FFF2-40B4-BE49-F238E27FC236}">
                    <a16:creationId xmlns:a16="http://schemas.microsoft.com/office/drawing/2014/main" id="{8EC0B016-D703-46E6-8869-E2312570BA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638267" y="3231396"/>
                <a:ext cx="218746" cy="618605"/>
              </a:xfrm>
              <a:prstGeom prst="rect">
                <a:avLst/>
              </a:prstGeom>
            </p:spPr>
          </p:pic>
          <p:pic>
            <p:nvPicPr>
              <p:cNvPr id="25" name="Picture 24">
                <a:extLst>
                  <a:ext uri="{FF2B5EF4-FFF2-40B4-BE49-F238E27FC236}">
                    <a16:creationId xmlns:a16="http://schemas.microsoft.com/office/drawing/2014/main" id="{DC28C406-317A-4D7B-B2F8-B1A194786C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338277" y="4644382"/>
                <a:ext cx="218746" cy="618605"/>
              </a:xfrm>
              <a:prstGeom prst="rect">
                <a:avLst/>
              </a:prstGeom>
            </p:spPr>
          </p:pic>
          <p:pic>
            <p:nvPicPr>
              <p:cNvPr id="26" name="Picture 25">
                <a:extLst>
                  <a:ext uri="{FF2B5EF4-FFF2-40B4-BE49-F238E27FC236}">
                    <a16:creationId xmlns:a16="http://schemas.microsoft.com/office/drawing/2014/main" id="{EB3FA920-E611-4237-9ED9-7AE1A0A815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847355" y="3617577"/>
                <a:ext cx="218746" cy="618605"/>
              </a:xfrm>
              <a:prstGeom prst="rect">
                <a:avLst/>
              </a:prstGeom>
            </p:spPr>
          </p:pic>
          <p:pic>
            <p:nvPicPr>
              <p:cNvPr id="28" name="Picture 27">
                <a:extLst>
                  <a:ext uri="{FF2B5EF4-FFF2-40B4-BE49-F238E27FC236}">
                    <a16:creationId xmlns:a16="http://schemas.microsoft.com/office/drawing/2014/main" id="{E2F7DEBB-7B49-42DE-B854-EA0CEDDDE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431899" y="3812970"/>
                <a:ext cx="218746" cy="618605"/>
              </a:xfrm>
              <a:prstGeom prst="rect">
                <a:avLst/>
              </a:prstGeom>
            </p:spPr>
          </p:pic>
          <p:pic>
            <p:nvPicPr>
              <p:cNvPr id="29" name="Picture 28">
                <a:extLst>
                  <a:ext uri="{FF2B5EF4-FFF2-40B4-BE49-F238E27FC236}">
                    <a16:creationId xmlns:a16="http://schemas.microsoft.com/office/drawing/2014/main" id="{73B933C9-FDB0-49E5-887E-E5862ECD10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92502" y="3223871"/>
                <a:ext cx="240227" cy="582549"/>
              </a:xfrm>
              <a:prstGeom prst="rect">
                <a:avLst/>
              </a:prstGeom>
            </p:spPr>
          </p:pic>
          <p:pic>
            <p:nvPicPr>
              <p:cNvPr id="30" name="Picture 29">
                <a:extLst>
                  <a:ext uri="{FF2B5EF4-FFF2-40B4-BE49-F238E27FC236}">
                    <a16:creationId xmlns:a16="http://schemas.microsoft.com/office/drawing/2014/main" id="{5CE65CE4-AD1A-413E-B459-508CF26AB7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282414" y="2672804"/>
                <a:ext cx="240227" cy="582549"/>
              </a:xfrm>
              <a:prstGeom prst="rect">
                <a:avLst/>
              </a:prstGeom>
            </p:spPr>
          </p:pic>
          <p:pic>
            <p:nvPicPr>
              <p:cNvPr id="31" name="Picture 30">
                <a:extLst>
                  <a:ext uri="{FF2B5EF4-FFF2-40B4-BE49-F238E27FC236}">
                    <a16:creationId xmlns:a16="http://schemas.microsoft.com/office/drawing/2014/main" id="{1E7CB1B9-1596-4621-8DEC-A1B9729AE9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345936" y="3380383"/>
                <a:ext cx="240227" cy="582549"/>
              </a:xfrm>
              <a:prstGeom prst="rect">
                <a:avLst/>
              </a:prstGeom>
            </p:spPr>
          </p:pic>
          <p:pic>
            <p:nvPicPr>
              <p:cNvPr id="34" name="Picture 33">
                <a:extLst>
                  <a:ext uri="{FF2B5EF4-FFF2-40B4-BE49-F238E27FC236}">
                    <a16:creationId xmlns:a16="http://schemas.microsoft.com/office/drawing/2014/main" id="{CF6F2F5D-7BFB-4B6C-969F-C8150FB4FD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69971" y="2461312"/>
                <a:ext cx="240227" cy="582549"/>
              </a:xfrm>
              <a:prstGeom prst="rect">
                <a:avLst/>
              </a:prstGeom>
            </p:spPr>
          </p:pic>
          <p:cxnSp>
            <p:nvCxnSpPr>
              <p:cNvPr id="35" name="Straight Connector 34">
                <a:extLst>
                  <a:ext uri="{FF2B5EF4-FFF2-40B4-BE49-F238E27FC236}">
                    <a16:creationId xmlns:a16="http://schemas.microsoft.com/office/drawing/2014/main" id="{C96D8A85-57C1-4C2E-8833-412A5F5666CC}"/>
                  </a:ext>
                </a:extLst>
              </p:cNvPr>
              <p:cNvCxnSpPr>
                <a:cxnSpLocks/>
                <a:stCxn id="20" idx="6"/>
              </p:cNvCxnSpPr>
              <p:nvPr/>
            </p:nvCxnSpPr>
            <p:spPr>
              <a:xfrm>
                <a:off x="4779361" y="4095532"/>
                <a:ext cx="2989431" cy="53062"/>
              </a:xfrm>
              <a:prstGeom prst="line">
                <a:avLst/>
              </a:prstGeom>
              <a:ln w="25400">
                <a:solidFill>
                  <a:srgbClr val="750558"/>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0022DB62-48CA-4809-972F-8FAEA1F3E0D7}"/>
              </a:ext>
            </a:extLst>
          </p:cNvPr>
          <p:cNvSpPr/>
          <p:nvPr/>
        </p:nvSpPr>
        <p:spPr>
          <a:xfrm>
            <a:off x="383583" y="1555043"/>
            <a:ext cx="3337896" cy="1015663"/>
          </a:xfrm>
          <a:prstGeom prst="rect">
            <a:avLst/>
          </a:prstGeom>
        </p:spPr>
        <p:txBody>
          <a:bodyPr wrap="square">
            <a:spAutoFit/>
          </a:bodyPr>
          <a:lstStyle/>
          <a:p>
            <a:pPr lvl="0" algn="ctr"/>
            <a:r>
              <a:rPr lang="en-US" sz="1500" dirty="0">
                <a:latin typeface="Gotham Rounded Book" pitchFamily="50" charset="0"/>
              </a:rPr>
              <a:t> </a:t>
            </a:r>
            <a:r>
              <a:rPr lang="en-US" sz="1500" i="1" dirty="0">
                <a:latin typeface="Gotham Rounded Book" pitchFamily="50" charset="0"/>
              </a:rPr>
              <a:t>k</a:t>
            </a:r>
            <a:r>
              <a:rPr lang="en-US" sz="1500" dirty="0">
                <a:latin typeface="Gotham Rounded Book" pitchFamily="50" charset="0"/>
              </a:rPr>
              <a:t> in </a:t>
            </a:r>
            <a:r>
              <a:rPr lang="en-US" sz="1500" b="1" dirty="0">
                <a:latin typeface="Gotham Rounded Book" pitchFamily="50" charset="0"/>
              </a:rPr>
              <a:t>KNN</a:t>
            </a:r>
            <a:r>
              <a:rPr lang="en-US" sz="1500" dirty="0">
                <a:latin typeface="Gotham Rounded Book" pitchFamily="50" charset="0"/>
              </a:rPr>
              <a:t> is a parameter that refers to the number of nearest neighbors to include in the majority voting process</a:t>
            </a:r>
            <a:endParaRPr lang="en-US" sz="1500" dirty="0">
              <a:solidFill>
                <a:prstClr val="black"/>
              </a:solidFill>
              <a:latin typeface="Gotham Rounded Book" pitchFamily="50" charset="0"/>
            </a:endParaRPr>
          </a:p>
        </p:txBody>
      </p:sp>
      <p:pic>
        <p:nvPicPr>
          <p:cNvPr id="43" name="Picture 42">
            <a:extLst>
              <a:ext uri="{FF2B5EF4-FFF2-40B4-BE49-F238E27FC236}">
                <a16:creationId xmlns:a16="http://schemas.microsoft.com/office/drawing/2014/main" id="{11009738-440B-4D13-ADCC-03E4403E4BD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sp>
        <p:nvSpPr>
          <p:cNvPr id="3" name="Oval 2">
            <a:extLst>
              <a:ext uri="{FF2B5EF4-FFF2-40B4-BE49-F238E27FC236}">
                <a16:creationId xmlns:a16="http://schemas.microsoft.com/office/drawing/2014/main" id="{7B52BD98-3BFB-4B00-93A8-58446AB2E5F1}"/>
              </a:ext>
            </a:extLst>
          </p:cNvPr>
          <p:cNvSpPr/>
          <p:nvPr/>
        </p:nvSpPr>
        <p:spPr>
          <a:xfrm>
            <a:off x="5742791" y="3854066"/>
            <a:ext cx="1409112" cy="1272693"/>
          </a:xfrm>
          <a:prstGeom prst="ellipse">
            <a:avLst/>
          </a:prstGeom>
          <a:solidFill>
            <a:schemeClr val="bg1">
              <a:alpha val="0"/>
            </a:schemeClr>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C481C6E-0067-4AA9-AB96-1A415D179115}"/>
              </a:ext>
            </a:extLst>
          </p:cNvPr>
          <p:cNvSpPr/>
          <p:nvPr/>
        </p:nvSpPr>
        <p:spPr>
          <a:xfrm>
            <a:off x="9182100" y="2933705"/>
            <a:ext cx="889057" cy="4833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K=5</a:t>
            </a:r>
          </a:p>
        </p:txBody>
      </p:sp>
      <p:sp>
        <p:nvSpPr>
          <p:cNvPr id="38" name="TextBox 37">
            <a:extLst>
              <a:ext uri="{FF2B5EF4-FFF2-40B4-BE49-F238E27FC236}">
                <a16:creationId xmlns:a16="http://schemas.microsoft.com/office/drawing/2014/main" id="{6F1A84AB-E8A4-495C-A235-F2BD4BD16557}"/>
              </a:ext>
            </a:extLst>
          </p:cNvPr>
          <p:cNvSpPr txBox="1"/>
          <p:nvPr/>
        </p:nvSpPr>
        <p:spPr>
          <a:xfrm>
            <a:off x="5911629" y="5567713"/>
            <a:ext cx="2214048" cy="331005"/>
          </a:xfrm>
          <a:prstGeom prst="rect">
            <a:avLst/>
          </a:prstGeom>
          <a:noFill/>
        </p:spPr>
        <p:txBody>
          <a:bodyPr wrap="square" rtlCol="0">
            <a:spAutoFit/>
          </a:bodyPr>
          <a:lstStyle/>
          <a:p>
            <a:r>
              <a:rPr lang="en-US" dirty="0"/>
              <a:t>Chloride Level </a:t>
            </a:r>
            <a:r>
              <a:rPr lang="en-US" dirty="0">
                <a:sym typeface="Wingdings" panose="05000000000000000000" pitchFamily="2" charset="2"/>
              </a:rPr>
              <a:t></a:t>
            </a:r>
            <a:endParaRPr lang="en-US" dirty="0"/>
          </a:p>
        </p:txBody>
      </p:sp>
      <p:sp>
        <p:nvSpPr>
          <p:cNvPr id="39" name="TextBox 38">
            <a:extLst>
              <a:ext uri="{FF2B5EF4-FFF2-40B4-BE49-F238E27FC236}">
                <a16:creationId xmlns:a16="http://schemas.microsoft.com/office/drawing/2014/main" id="{8156CC5F-858F-4595-88B3-27A24FC454EB}"/>
              </a:ext>
            </a:extLst>
          </p:cNvPr>
          <p:cNvSpPr txBox="1"/>
          <p:nvPr/>
        </p:nvSpPr>
        <p:spPr>
          <a:xfrm rot="16200000">
            <a:off x="3465201" y="4054783"/>
            <a:ext cx="2656525" cy="369332"/>
          </a:xfrm>
          <a:prstGeom prst="rect">
            <a:avLst/>
          </a:prstGeom>
          <a:noFill/>
        </p:spPr>
        <p:txBody>
          <a:bodyPr wrap="square" rtlCol="0">
            <a:spAutoFit/>
          </a:bodyPr>
          <a:lstStyle/>
          <a:p>
            <a:r>
              <a:rPr lang="en-US" dirty="0"/>
              <a:t>Sulphur Dioxide Level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3305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peech Bubble: Rectangle 44">
            <a:extLst>
              <a:ext uri="{FF2B5EF4-FFF2-40B4-BE49-F238E27FC236}">
                <a16:creationId xmlns:a16="http://schemas.microsoft.com/office/drawing/2014/main" id="{1B8DD8BD-270D-4860-8C72-7B37EA0D9C05}"/>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grpSp>
        <p:nvGrpSpPr>
          <p:cNvPr id="37" name="Group 36">
            <a:extLst>
              <a:ext uri="{FF2B5EF4-FFF2-40B4-BE49-F238E27FC236}">
                <a16:creationId xmlns:a16="http://schemas.microsoft.com/office/drawing/2014/main" id="{9E7AD70F-CF4C-4000-8A78-A4E464315BD5}"/>
              </a:ext>
            </a:extLst>
          </p:cNvPr>
          <p:cNvGrpSpPr/>
          <p:nvPr/>
        </p:nvGrpSpPr>
        <p:grpSpPr>
          <a:xfrm>
            <a:off x="3514390" y="2743200"/>
            <a:ext cx="7162800" cy="3619500"/>
            <a:chOff x="1790700" y="2133600"/>
            <a:chExt cx="7810500" cy="4038600"/>
          </a:xfrm>
        </p:grpSpPr>
        <p:sp>
          <p:nvSpPr>
            <p:cNvPr id="4" name="Rectangle: Rounded Corners 3">
              <a:extLst>
                <a:ext uri="{FF2B5EF4-FFF2-40B4-BE49-F238E27FC236}">
                  <a16:creationId xmlns:a16="http://schemas.microsoft.com/office/drawing/2014/main" id="{9FC8E77D-8C55-40C7-BC9D-19E346542DAC}"/>
                </a:ext>
              </a:extLst>
            </p:cNvPr>
            <p:cNvSpPr/>
            <p:nvPr/>
          </p:nvSpPr>
          <p:spPr>
            <a:xfrm>
              <a:off x="1790700" y="2133600"/>
              <a:ext cx="7810500" cy="4038600"/>
            </a:xfrm>
            <a:prstGeom prst="roundRect">
              <a:avLst/>
            </a:prstGeom>
            <a:solidFill>
              <a:schemeClr val="bg1"/>
            </a:solidFill>
            <a:ln w="28575">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grpSp>
          <p:nvGrpSpPr>
            <p:cNvPr id="11" name="Group 10">
              <a:extLst>
                <a:ext uri="{FF2B5EF4-FFF2-40B4-BE49-F238E27FC236}">
                  <a16:creationId xmlns:a16="http://schemas.microsoft.com/office/drawing/2014/main" id="{1845A8C1-D1B2-4465-AD2C-F71D1160743A}"/>
                </a:ext>
              </a:extLst>
            </p:cNvPr>
            <p:cNvGrpSpPr/>
            <p:nvPr/>
          </p:nvGrpSpPr>
          <p:grpSpPr>
            <a:xfrm>
              <a:off x="3458580" y="2478389"/>
              <a:ext cx="5834228" cy="2706813"/>
              <a:chOff x="2552700" y="1638300"/>
              <a:chExt cx="7791857" cy="3771900"/>
            </a:xfrm>
          </p:grpSpPr>
          <p:cxnSp>
            <p:nvCxnSpPr>
              <p:cNvPr id="15" name="Straight Arrow Connector 14">
                <a:extLst>
                  <a:ext uri="{FF2B5EF4-FFF2-40B4-BE49-F238E27FC236}">
                    <a16:creationId xmlns:a16="http://schemas.microsoft.com/office/drawing/2014/main" id="{152C0FB8-2A82-4245-907A-6538B6979C60}"/>
                  </a:ext>
                </a:extLst>
              </p:cNvPr>
              <p:cNvCxnSpPr>
                <a:cxnSpLocks/>
              </p:cNvCxnSpPr>
              <p:nvPr/>
            </p:nvCxnSpPr>
            <p:spPr>
              <a:xfrm flipV="1">
                <a:off x="2552700" y="1638300"/>
                <a:ext cx="0" cy="377190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285BE2-B66F-4148-AEED-B8160E6D0A04}"/>
                  </a:ext>
                </a:extLst>
              </p:cNvPr>
              <p:cNvCxnSpPr>
                <a:cxnSpLocks/>
              </p:cNvCxnSpPr>
              <p:nvPr/>
            </p:nvCxnSpPr>
            <p:spPr>
              <a:xfrm>
                <a:off x="2552700" y="5410200"/>
                <a:ext cx="44196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8E113A8-2275-40ED-B7B7-43B91F9AF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781301" y="2561685"/>
                <a:ext cx="240227" cy="582549"/>
              </a:xfrm>
              <a:prstGeom prst="rect">
                <a:avLst/>
              </a:prstGeom>
            </p:spPr>
          </p:pic>
          <p:pic>
            <p:nvPicPr>
              <p:cNvPr id="21" name="Picture 20">
                <a:extLst>
                  <a:ext uri="{FF2B5EF4-FFF2-40B4-BE49-F238E27FC236}">
                    <a16:creationId xmlns:a16="http://schemas.microsoft.com/office/drawing/2014/main" id="{8705C87F-5618-4289-9AD5-7B185F18A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576464" y="2515665"/>
                <a:ext cx="218746" cy="618605"/>
              </a:xfrm>
              <a:prstGeom prst="rect">
                <a:avLst/>
              </a:prstGeom>
            </p:spPr>
          </p:pic>
          <p:pic>
            <p:nvPicPr>
              <p:cNvPr id="24" name="Picture 23">
                <a:extLst>
                  <a:ext uri="{FF2B5EF4-FFF2-40B4-BE49-F238E27FC236}">
                    <a16:creationId xmlns:a16="http://schemas.microsoft.com/office/drawing/2014/main" id="{671B8A23-21B1-488B-8975-DF10AC9AC3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232147" y="4791595"/>
                <a:ext cx="218746" cy="618605"/>
              </a:xfrm>
              <a:prstGeom prst="rect">
                <a:avLst/>
              </a:prstGeom>
            </p:spPr>
          </p:pic>
          <p:pic>
            <p:nvPicPr>
              <p:cNvPr id="27" name="Picture 26">
                <a:extLst>
                  <a:ext uri="{FF2B5EF4-FFF2-40B4-BE49-F238E27FC236}">
                    <a16:creationId xmlns:a16="http://schemas.microsoft.com/office/drawing/2014/main" id="{827CA132-F60C-4B13-97C8-C6A3C46212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777474" y="4204584"/>
                <a:ext cx="218746" cy="618605"/>
              </a:xfrm>
              <a:prstGeom prst="rect">
                <a:avLst/>
              </a:prstGeom>
            </p:spPr>
          </p:pic>
          <p:pic>
            <p:nvPicPr>
              <p:cNvPr id="32" name="Picture 31">
                <a:extLst>
                  <a:ext uri="{FF2B5EF4-FFF2-40B4-BE49-F238E27FC236}">
                    <a16:creationId xmlns:a16="http://schemas.microsoft.com/office/drawing/2014/main" id="{0164D7DF-37AB-4CD6-B1E4-41690A593A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101590" y="3967671"/>
                <a:ext cx="240227" cy="582549"/>
              </a:xfrm>
              <a:prstGeom prst="rect">
                <a:avLst/>
              </a:prstGeom>
            </p:spPr>
          </p:pic>
          <p:pic>
            <p:nvPicPr>
              <p:cNvPr id="33" name="Picture 32">
                <a:extLst>
                  <a:ext uri="{FF2B5EF4-FFF2-40B4-BE49-F238E27FC236}">
                    <a16:creationId xmlns:a16="http://schemas.microsoft.com/office/drawing/2014/main" id="{329E0458-E555-481A-BF78-1E8808BE3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849132" y="3583194"/>
                <a:ext cx="240227" cy="582549"/>
              </a:xfrm>
              <a:prstGeom prst="rect">
                <a:avLst/>
              </a:prstGeom>
            </p:spPr>
          </p:pic>
          <p:sp>
            <p:nvSpPr>
              <p:cNvPr id="36" name="TextBox 35">
                <a:extLst>
                  <a:ext uri="{FF2B5EF4-FFF2-40B4-BE49-F238E27FC236}">
                    <a16:creationId xmlns:a16="http://schemas.microsoft.com/office/drawing/2014/main" id="{594AF1BB-A706-48CA-8082-006268DA54BA}"/>
                  </a:ext>
                </a:extLst>
              </p:cNvPr>
              <p:cNvSpPr txBox="1"/>
              <p:nvPr/>
            </p:nvSpPr>
            <p:spPr>
              <a:xfrm>
                <a:off x="7844055" y="3926879"/>
                <a:ext cx="2500502" cy="502468"/>
              </a:xfrm>
              <a:prstGeom prst="rect">
                <a:avLst/>
              </a:prstGeom>
              <a:noFill/>
            </p:spPr>
            <p:txBody>
              <a:bodyPr wrap="square" rtlCol="0">
                <a:spAutoFit/>
              </a:bodyPr>
              <a:lstStyle/>
              <a:p>
                <a:r>
                  <a:rPr lang="en-US" sz="1500" dirty="0">
                    <a:latin typeface="Gotham Rounded Book" pitchFamily="50" charset="0"/>
                  </a:rPr>
                  <a:t>RED or WHITE?</a:t>
                </a:r>
              </a:p>
            </p:txBody>
          </p:sp>
          <p:pic>
            <p:nvPicPr>
              <p:cNvPr id="20" name="Picture 19">
                <a:extLst>
                  <a:ext uri="{FF2B5EF4-FFF2-40B4-BE49-F238E27FC236}">
                    <a16:creationId xmlns:a16="http://schemas.microsoft.com/office/drawing/2014/main" id="{7CA33A63-9149-42B4-91D6-6CCA63BE7026}"/>
                  </a:ext>
                </a:extLst>
              </p:cNvPr>
              <p:cNvPicPr>
                <a:picLocks noChangeAspect="1"/>
              </p:cNvPicPr>
              <p:nvPr/>
            </p:nvPicPr>
            <p:blipFill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61111" r="79515" b="555"/>
              <a:stretch/>
            </p:blipFill>
            <p:spPr>
              <a:xfrm>
                <a:off x="4391888" y="3699809"/>
                <a:ext cx="387473" cy="791446"/>
              </a:xfrm>
              <a:prstGeom prst="ellipse">
                <a:avLst/>
              </a:prstGeom>
              <a:ln>
                <a:solidFill>
                  <a:schemeClr val="tx1"/>
                </a:solidFill>
              </a:ln>
            </p:spPr>
          </p:pic>
          <p:pic>
            <p:nvPicPr>
              <p:cNvPr id="22" name="Picture 21">
                <a:extLst>
                  <a:ext uri="{FF2B5EF4-FFF2-40B4-BE49-F238E27FC236}">
                    <a16:creationId xmlns:a16="http://schemas.microsoft.com/office/drawing/2014/main" id="{F1EA91D0-530E-4E38-88F4-A13A08F937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078541" y="3440940"/>
                <a:ext cx="218746" cy="618605"/>
              </a:xfrm>
              <a:prstGeom prst="rect">
                <a:avLst/>
              </a:prstGeom>
            </p:spPr>
          </p:pic>
          <p:pic>
            <p:nvPicPr>
              <p:cNvPr id="23" name="Picture 22">
                <a:extLst>
                  <a:ext uri="{FF2B5EF4-FFF2-40B4-BE49-F238E27FC236}">
                    <a16:creationId xmlns:a16="http://schemas.microsoft.com/office/drawing/2014/main" id="{8EC0B016-D703-46E6-8869-E2312570BA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638267" y="3231396"/>
                <a:ext cx="218746" cy="618605"/>
              </a:xfrm>
              <a:prstGeom prst="rect">
                <a:avLst/>
              </a:prstGeom>
            </p:spPr>
          </p:pic>
          <p:pic>
            <p:nvPicPr>
              <p:cNvPr id="25" name="Picture 24">
                <a:extLst>
                  <a:ext uri="{FF2B5EF4-FFF2-40B4-BE49-F238E27FC236}">
                    <a16:creationId xmlns:a16="http://schemas.microsoft.com/office/drawing/2014/main" id="{DC28C406-317A-4D7B-B2F8-B1A194786C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338277" y="4644382"/>
                <a:ext cx="218746" cy="618605"/>
              </a:xfrm>
              <a:prstGeom prst="rect">
                <a:avLst/>
              </a:prstGeom>
            </p:spPr>
          </p:pic>
          <p:pic>
            <p:nvPicPr>
              <p:cNvPr id="26" name="Picture 25">
                <a:extLst>
                  <a:ext uri="{FF2B5EF4-FFF2-40B4-BE49-F238E27FC236}">
                    <a16:creationId xmlns:a16="http://schemas.microsoft.com/office/drawing/2014/main" id="{EB3FA920-E611-4237-9ED9-7AE1A0A815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847355" y="3617577"/>
                <a:ext cx="218746" cy="618605"/>
              </a:xfrm>
              <a:prstGeom prst="rect">
                <a:avLst/>
              </a:prstGeom>
            </p:spPr>
          </p:pic>
          <p:pic>
            <p:nvPicPr>
              <p:cNvPr id="28" name="Picture 27">
                <a:extLst>
                  <a:ext uri="{FF2B5EF4-FFF2-40B4-BE49-F238E27FC236}">
                    <a16:creationId xmlns:a16="http://schemas.microsoft.com/office/drawing/2014/main" id="{E2F7DEBB-7B49-42DE-B854-EA0CEDDDE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431899" y="3812970"/>
                <a:ext cx="218746" cy="618605"/>
              </a:xfrm>
              <a:prstGeom prst="rect">
                <a:avLst/>
              </a:prstGeom>
            </p:spPr>
          </p:pic>
          <p:pic>
            <p:nvPicPr>
              <p:cNvPr id="29" name="Picture 28">
                <a:extLst>
                  <a:ext uri="{FF2B5EF4-FFF2-40B4-BE49-F238E27FC236}">
                    <a16:creationId xmlns:a16="http://schemas.microsoft.com/office/drawing/2014/main" id="{73B933C9-FDB0-49E5-887E-E5862ECD10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92502" y="3223871"/>
                <a:ext cx="240227" cy="582549"/>
              </a:xfrm>
              <a:prstGeom prst="rect">
                <a:avLst/>
              </a:prstGeom>
            </p:spPr>
          </p:pic>
          <p:pic>
            <p:nvPicPr>
              <p:cNvPr id="30" name="Picture 29">
                <a:extLst>
                  <a:ext uri="{FF2B5EF4-FFF2-40B4-BE49-F238E27FC236}">
                    <a16:creationId xmlns:a16="http://schemas.microsoft.com/office/drawing/2014/main" id="{5CE65CE4-AD1A-413E-B459-508CF26AB7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282414" y="2672804"/>
                <a:ext cx="240227" cy="582549"/>
              </a:xfrm>
              <a:prstGeom prst="rect">
                <a:avLst/>
              </a:prstGeom>
            </p:spPr>
          </p:pic>
          <p:pic>
            <p:nvPicPr>
              <p:cNvPr id="31" name="Picture 30">
                <a:extLst>
                  <a:ext uri="{FF2B5EF4-FFF2-40B4-BE49-F238E27FC236}">
                    <a16:creationId xmlns:a16="http://schemas.microsoft.com/office/drawing/2014/main" id="{1E7CB1B9-1596-4621-8DEC-A1B9729AE9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345936" y="3380383"/>
                <a:ext cx="240227" cy="582549"/>
              </a:xfrm>
              <a:prstGeom prst="rect">
                <a:avLst/>
              </a:prstGeom>
            </p:spPr>
          </p:pic>
          <p:pic>
            <p:nvPicPr>
              <p:cNvPr id="34" name="Picture 33">
                <a:extLst>
                  <a:ext uri="{FF2B5EF4-FFF2-40B4-BE49-F238E27FC236}">
                    <a16:creationId xmlns:a16="http://schemas.microsoft.com/office/drawing/2014/main" id="{CF6F2F5D-7BFB-4B6C-969F-C8150FB4FD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69971" y="2461312"/>
                <a:ext cx="240227" cy="582549"/>
              </a:xfrm>
              <a:prstGeom prst="rect">
                <a:avLst/>
              </a:prstGeom>
            </p:spPr>
          </p:pic>
          <p:cxnSp>
            <p:nvCxnSpPr>
              <p:cNvPr id="35" name="Straight Connector 34">
                <a:extLst>
                  <a:ext uri="{FF2B5EF4-FFF2-40B4-BE49-F238E27FC236}">
                    <a16:creationId xmlns:a16="http://schemas.microsoft.com/office/drawing/2014/main" id="{C96D8A85-57C1-4C2E-8833-412A5F5666CC}"/>
                  </a:ext>
                </a:extLst>
              </p:cNvPr>
              <p:cNvCxnSpPr>
                <a:cxnSpLocks/>
                <a:stCxn id="20" idx="6"/>
              </p:cNvCxnSpPr>
              <p:nvPr/>
            </p:nvCxnSpPr>
            <p:spPr>
              <a:xfrm>
                <a:off x="4779361" y="4095532"/>
                <a:ext cx="2989431" cy="53062"/>
              </a:xfrm>
              <a:prstGeom prst="line">
                <a:avLst/>
              </a:prstGeom>
              <a:ln w="25400">
                <a:solidFill>
                  <a:srgbClr val="750558"/>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0022DB62-48CA-4809-972F-8FAEA1F3E0D7}"/>
              </a:ext>
            </a:extLst>
          </p:cNvPr>
          <p:cNvSpPr/>
          <p:nvPr/>
        </p:nvSpPr>
        <p:spPr>
          <a:xfrm>
            <a:off x="412748" y="1693522"/>
            <a:ext cx="3297845" cy="784830"/>
          </a:xfrm>
          <a:prstGeom prst="rect">
            <a:avLst/>
          </a:prstGeom>
        </p:spPr>
        <p:txBody>
          <a:bodyPr wrap="square">
            <a:spAutoFit/>
          </a:bodyPr>
          <a:lstStyle/>
          <a:p>
            <a:pPr lvl="0" algn="ctr"/>
            <a:r>
              <a:rPr lang="en-US" sz="1500" dirty="0">
                <a:latin typeface="Gotham Rounded Book" pitchFamily="50" charset="0"/>
              </a:rPr>
              <a:t>A data point is classified by majority votes from its 5 nearest neighbors</a:t>
            </a:r>
            <a:endParaRPr lang="en-US" sz="1500" dirty="0">
              <a:solidFill>
                <a:prstClr val="black"/>
              </a:solidFill>
              <a:latin typeface="Gotham Rounded Book" pitchFamily="50" charset="0"/>
            </a:endParaRPr>
          </a:p>
        </p:txBody>
      </p:sp>
      <p:pic>
        <p:nvPicPr>
          <p:cNvPr id="43" name="Picture 42">
            <a:extLst>
              <a:ext uri="{FF2B5EF4-FFF2-40B4-BE49-F238E27FC236}">
                <a16:creationId xmlns:a16="http://schemas.microsoft.com/office/drawing/2014/main" id="{11009738-440B-4D13-ADCC-03E4403E4BD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sp>
        <p:nvSpPr>
          <p:cNvPr id="3" name="Oval 2">
            <a:extLst>
              <a:ext uri="{FF2B5EF4-FFF2-40B4-BE49-F238E27FC236}">
                <a16:creationId xmlns:a16="http://schemas.microsoft.com/office/drawing/2014/main" id="{7B52BD98-3BFB-4B00-93A8-58446AB2E5F1}"/>
              </a:ext>
            </a:extLst>
          </p:cNvPr>
          <p:cNvSpPr/>
          <p:nvPr/>
        </p:nvSpPr>
        <p:spPr>
          <a:xfrm>
            <a:off x="5742791" y="3854066"/>
            <a:ext cx="1409112" cy="1272693"/>
          </a:xfrm>
          <a:prstGeom prst="ellipse">
            <a:avLst/>
          </a:prstGeom>
          <a:solidFill>
            <a:schemeClr val="bg1">
              <a:alpha val="0"/>
            </a:schemeClr>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sp>
        <p:nvSpPr>
          <p:cNvPr id="44" name="Rectangle 43">
            <a:extLst>
              <a:ext uri="{FF2B5EF4-FFF2-40B4-BE49-F238E27FC236}">
                <a16:creationId xmlns:a16="http://schemas.microsoft.com/office/drawing/2014/main" id="{BC481C6E-0067-4AA9-AB96-1A415D179115}"/>
              </a:ext>
            </a:extLst>
          </p:cNvPr>
          <p:cNvSpPr/>
          <p:nvPr/>
        </p:nvSpPr>
        <p:spPr>
          <a:xfrm>
            <a:off x="9182100" y="2933705"/>
            <a:ext cx="889057" cy="4833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Gotham Rounded Book" pitchFamily="50" charset="0"/>
              </a:rPr>
              <a:t>K=5</a:t>
            </a:r>
          </a:p>
        </p:txBody>
      </p:sp>
      <p:sp>
        <p:nvSpPr>
          <p:cNvPr id="38" name="TextBox 37">
            <a:extLst>
              <a:ext uri="{FF2B5EF4-FFF2-40B4-BE49-F238E27FC236}">
                <a16:creationId xmlns:a16="http://schemas.microsoft.com/office/drawing/2014/main" id="{8C1281EB-2754-4D29-82D6-E8BCF1788C5B}"/>
              </a:ext>
            </a:extLst>
          </p:cNvPr>
          <p:cNvSpPr txBox="1"/>
          <p:nvPr/>
        </p:nvSpPr>
        <p:spPr>
          <a:xfrm>
            <a:off x="5911629" y="5567713"/>
            <a:ext cx="2214048" cy="331005"/>
          </a:xfrm>
          <a:prstGeom prst="rect">
            <a:avLst/>
          </a:prstGeom>
          <a:noFill/>
        </p:spPr>
        <p:txBody>
          <a:bodyPr wrap="square" rtlCol="0">
            <a:spAutoFit/>
          </a:bodyPr>
          <a:lstStyle/>
          <a:p>
            <a:r>
              <a:rPr lang="en-US" dirty="0"/>
              <a:t>Chloride Level </a:t>
            </a:r>
            <a:r>
              <a:rPr lang="en-US" dirty="0">
                <a:sym typeface="Wingdings" panose="05000000000000000000" pitchFamily="2" charset="2"/>
              </a:rPr>
              <a:t></a:t>
            </a:r>
            <a:endParaRPr lang="en-US" dirty="0"/>
          </a:p>
        </p:txBody>
      </p:sp>
      <p:sp>
        <p:nvSpPr>
          <p:cNvPr id="39" name="TextBox 38">
            <a:extLst>
              <a:ext uri="{FF2B5EF4-FFF2-40B4-BE49-F238E27FC236}">
                <a16:creationId xmlns:a16="http://schemas.microsoft.com/office/drawing/2014/main" id="{A42AEAFA-EA55-490D-A6EF-C387A9E57A43}"/>
              </a:ext>
            </a:extLst>
          </p:cNvPr>
          <p:cNvSpPr txBox="1"/>
          <p:nvPr/>
        </p:nvSpPr>
        <p:spPr>
          <a:xfrm rot="16200000">
            <a:off x="3465201" y="4054783"/>
            <a:ext cx="2656525" cy="369332"/>
          </a:xfrm>
          <a:prstGeom prst="rect">
            <a:avLst/>
          </a:prstGeom>
          <a:noFill/>
        </p:spPr>
        <p:txBody>
          <a:bodyPr wrap="square" rtlCol="0">
            <a:spAutoFit/>
          </a:bodyPr>
          <a:lstStyle/>
          <a:p>
            <a:r>
              <a:rPr lang="en-US" dirty="0"/>
              <a:t>Sulphur Dioxide Level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81978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peech Bubble: Rectangle 43">
            <a:extLst>
              <a:ext uri="{FF2B5EF4-FFF2-40B4-BE49-F238E27FC236}">
                <a16:creationId xmlns:a16="http://schemas.microsoft.com/office/drawing/2014/main" id="{77847C86-E86F-41FC-9B8F-9E29B4BCACB0}"/>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What is KNN Algorithm?</a:t>
            </a:r>
          </a:p>
        </p:txBody>
      </p:sp>
      <p:grpSp>
        <p:nvGrpSpPr>
          <p:cNvPr id="37" name="Group 36">
            <a:extLst>
              <a:ext uri="{FF2B5EF4-FFF2-40B4-BE49-F238E27FC236}">
                <a16:creationId xmlns:a16="http://schemas.microsoft.com/office/drawing/2014/main" id="{9E7AD70F-CF4C-4000-8A78-A4E464315BD5}"/>
              </a:ext>
            </a:extLst>
          </p:cNvPr>
          <p:cNvGrpSpPr/>
          <p:nvPr/>
        </p:nvGrpSpPr>
        <p:grpSpPr>
          <a:xfrm>
            <a:off x="3514390" y="2743200"/>
            <a:ext cx="7162800" cy="3619500"/>
            <a:chOff x="1790700" y="2133600"/>
            <a:chExt cx="7810500" cy="4038600"/>
          </a:xfrm>
        </p:grpSpPr>
        <p:sp>
          <p:nvSpPr>
            <p:cNvPr id="4" name="Rectangle: Rounded Corners 3">
              <a:extLst>
                <a:ext uri="{FF2B5EF4-FFF2-40B4-BE49-F238E27FC236}">
                  <a16:creationId xmlns:a16="http://schemas.microsoft.com/office/drawing/2014/main" id="{9FC8E77D-8C55-40C7-BC9D-19E346542DAC}"/>
                </a:ext>
              </a:extLst>
            </p:cNvPr>
            <p:cNvSpPr/>
            <p:nvPr/>
          </p:nvSpPr>
          <p:spPr>
            <a:xfrm>
              <a:off x="1790700" y="2133600"/>
              <a:ext cx="7810500" cy="4038600"/>
            </a:xfrm>
            <a:prstGeom prst="roundRect">
              <a:avLst/>
            </a:prstGeom>
            <a:solidFill>
              <a:schemeClr val="bg1"/>
            </a:solidFill>
            <a:ln w="28575">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1845A8C1-D1B2-4465-AD2C-F71D1160743A}"/>
                </a:ext>
              </a:extLst>
            </p:cNvPr>
            <p:cNvGrpSpPr/>
            <p:nvPr/>
          </p:nvGrpSpPr>
          <p:grpSpPr>
            <a:xfrm>
              <a:off x="2984070" y="2321038"/>
              <a:ext cx="6308738" cy="3333456"/>
              <a:chOff x="1918972" y="1419034"/>
              <a:chExt cx="8425585" cy="4645115"/>
            </a:xfrm>
          </p:grpSpPr>
          <p:cxnSp>
            <p:nvCxnSpPr>
              <p:cNvPr id="15" name="Straight Arrow Connector 14">
                <a:extLst>
                  <a:ext uri="{FF2B5EF4-FFF2-40B4-BE49-F238E27FC236}">
                    <a16:creationId xmlns:a16="http://schemas.microsoft.com/office/drawing/2014/main" id="{152C0FB8-2A82-4245-907A-6538B6979C60}"/>
                  </a:ext>
                </a:extLst>
              </p:cNvPr>
              <p:cNvCxnSpPr>
                <a:cxnSpLocks/>
              </p:cNvCxnSpPr>
              <p:nvPr/>
            </p:nvCxnSpPr>
            <p:spPr>
              <a:xfrm flipV="1">
                <a:off x="2552700" y="1638300"/>
                <a:ext cx="0" cy="377190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285BE2-B66F-4148-AEED-B8160E6D0A04}"/>
                  </a:ext>
                </a:extLst>
              </p:cNvPr>
              <p:cNvCxnSpPr>
                <a:cxnSpLocks/>
              </p:cNvCxnSpPr>
              <p:nvPr/>
            </p:nvCxnSpPr>
            <p:spPr>
              <a:xfrm>
                <a:off x="2552700" y="5410200"/>
                <a:ext cx="44196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672C70-8A9F-4CC0-87F9-DA62EC63038E}"/>
                  </a:ext>
                </a:extLst>
              </p:cNvPr>
              <p:cNvSpPr txBox="1"/>
              <p:nvPr/>
            </p:nvSpPr>
            <p:spPr>
              <a:xfrm>
                <a:off x="3816297" y="5549491"/>
                <a:ext cx="3224338" cy="514658"/>
              </a:xfrm>
              <a:prstGeom prst="rect">
                <a:avLst/>
              </a:prstGeom>
              <a:noFill/>
            </p:spPr>
            <p:txBody>
              <a:bodyPr wrap="square" rtlCol="0">
                <a:spAutoFit/>
              </a:bodyPr>
              <a:lstStyle/>
              <a:p>
                <a:r>
                  <a:rPr lang="en-US" dirty="0"/>
                  <a:t>Chloride Level </a:t>
                </a:r>
                <a:r>
                  <a:rPr lang="en-US" dirty="0">
                    <a:sym typeface="Wingdings" panose="05000000000000000000" pitchFamily="2" charset="2"/>
                  </a:rPr>
                  <a:t></a:t>
                </a:r>
                <a:endParaRPr lang="en-US" dirty="0"/>
              </a:p>
            </p:txBody>
          </p:sp>
          <p:sp>
            <p:nvSpPr>
              <p:cNvPr id="18" name="TextBox 17">
                <a:extLst>
                  <a:ext uri="{FF2B5EF4-FFF2-40B4-BE49-F238E27FC236}">
                    <a16:creationId xmlns:a16="http://schemas.microsoft.com/office/drawing/2014/main" id="{D2C0E3D8-F6A4-45B3-A54B-43832E0BB04D}"/>
                  </a:ext>
                </a:extLst>
              </p:cNvPr>
              <p:cNvSpPr txBox="1"/>
              <p:nvPr/>
            </p:nvSpPr>
            <p:spPr>
              <a:xfrm rot="16200000">
                <a:off x="122675" y="3215331"/>
                <a:ext cx="4130455" cy="537862"/>
              </a:xfrm>
              <a:prstGeom prst="rect">
                <a:avLst/>
              </a:prstGeom>
              <a:noFill/>
            </p:spPr>
            <p:txBody>
              <a:bodyPr wrap="square" rtlCol="0">
                <a:spAutoFit/>
              </a:bodyPr>
              <a:lstStyle/>
              <a:p>
                <a:r>
                  <a:rPr lang="en-US" dirty="0"/>
                  <a:t>Sulphur Dioxide Level </a:t>
                </a:r>
                <a:r>
                  <a:rPr lang="en-US" dirty="0">
                    <a:sym typeface="Wingdings" panose="05000000000000000000" pitchFamily="2" charset="2"/>
                  </a:rPr>
                  <a:t></a:t>
                </a:r>
                <a:endParaRPr lang="en-US" dirty="0"/>
              </a:p>
            </p:txBody>
          </p:sp>
          <p:pic>
            <p:nvPicPr>
              <p:cNvPr id="19" name="Picture 18">
                <a:extLst>
                  <a:ext uri="{FF2B5EF4-FFF2-40B4-BE49-F238E27FC236}">
                    <a16:creationId xmlns:a16="http://schemas.microsoft.com/office/drawing/2014/main" id="{18E113A8-2275-40ED-B7B7-43B91F9AF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781301" y="2561685"/>
                <a:ext cx="240227" cy="582549"/>
              </a:xfrm>
              <a:prstGeom prst="rect">
                <a:avLst/>
              </a:prstGeom>
            </p:spPr>
          </p:pic>
          <p:pic>
            <p:nvPicPr>
              <p:cNvPr id="21" name="Picture 20">
                <a:extLst>
                  <a:ext uri="{FF2B5EF4-FFF2-40B4-BE49-F238E27FC236}">
                    <a16:creationId xmlns:a16="http://schemas.microsoft.com/office/drawing/2014/main" id="{8705C87F-5618-4289-9AD5-7B185F18A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576464" y="2515665"/>
                <a:ext cx="218746" cy="618605"/>
              </a:xfrm>
              <a:prstGeom prst="rect">
                <a:avLst/>
              </a:prstGeom>
            </p:spPr>
          </p:pic>
          <p:pic>
            <p:nvPicPr>
              <p:cNvPr id="24" name="Picture 23">
                <a:extLst>
                  <a:ext uri="{FF2B5EF4-FFF2-40B4-BE49-F238E27FC236}">
                    <a16:creationId xmlns:a16="http://schemas.microsoft.com/office/drawing/2014/main" id="{671B8A23-21B1-488B-8975-DF10AC9AC3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232147" y="4791595"/>
                <a:ext cx="218746" cy="618605"/>
              </a:xfrm>
              <a:prstGeom prst="rect">
                <a:avLst/>
              </a:prstGeom>
            </p:spPr>
          </p:pic>
          <p:pic>
            <p:nvPicPr>
              <p:cNvPr id="27" name="Picture 26">
                <a:extLst>
                  <a:ext uri="{FF2B5EF4-FFF2-40B4-BE49-F238E27FC236}">
                    <a16:creationId xmlns:a16="http://schemas.microsoft.com/office/drawing/2014/main" id="{827CA132-F60C-4B13-97C8-C6A3C46212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777474" y="4204584"/>
                <a:ext cx="218746" cy="618605"/>
              </a:xfrm>
              <a:prstGeom prst="rect">
                <a:avLst/>
              </a:prstGeom>
            </p:spPr>
          </p:pic>
          <p:pic>
            <p:nvPicPr>
              <p:cNvPr id="32" name="Picture 31">
                <a:extLst>
                  <a:ext uri="{FF2B5EF4-FFF2-40B4-BE49-F238E27FC236}">
                    <a16:creationId xmlns:a16="http://schemas.microsoft.com/office/drawing/2014/main" id="{0164D7DF-37AB-4CD6-B1E4-41690A593A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101590" y="3967671"/>
                <a:ext cx="240227" cy="582549"/>
              </a:xfrm>
              <a:prstGeom prst="rect">
                <a:avLst/>
              </a:prstGeom>
            </p:spPr>
          </p:pic>
          <p:pic>
            <p:nvPicPr>
              <p:cNvPr id="33" name="Picture 32">
                <a:extLst>
                  <a:ext uri="{FF2B5EF4-FFF2-40B4-BE49-F238E27FC236}">
                    <a16:creationId xmlns:a16="http://schemas.microsoft.com/office/drawing/2014/main" id="{329E0458-E555-481A-BF78-1E8808BE3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2849132" y="3583194"/>
                <a:ext cx="240227" cy="582549"/>
              </a:xfrm>
              <a:prstGeom prst="rect">
                <a:avLst/>
              </a:prstGeom>
            </p:spPr>
          </p:pic>
          <p:sp>
            <p:nvSpPr>
              <p:cNvPr id="36" name="TextBox 35">
                <a:extLst>
                  <a:ext uri="{FF2B5EF4-FFF2-40B4-BE49-F238E27FC236}">
                    <a16:creationId xmlns:a16="http://schemas.microsoft.com/office/drawing/2014/main" id="{594AF1BB-A706-48CA-8082-006268DA54BA}"/>
                  </a:ext>
                </a:extLst>
              </p:cNvPr>
              <p:cNvSpPr txBox="1"/>
              <p:nvPr/>
            </p:nvSpPr>
            <p:spPr>
              <a:xfrm>
                <a:off x="7844055" y="3926879"/>
                <a:ext cx="2500502" cy="574250"/>
              </a:xfrm>
              <a:prstGeom prst="rect">
                <a:avLst/>
              </a:prstGeom>
              <a:noFill/>
            </p:spPr>
            <p:txBody>
              <a:bodyPr wrap="square" rtlCol="0">
                <a:spAutoFit/>
              </a:bodyPr>
              <a:lstStyle/>
              <a:p>
                <a:r>
                  <a:rPr lang="en-US" b="1" dirty="0">
                    <a:latin typeface="Gotham Rounded Book" pitchFamily="50" charset="0"/>
                  </a:rPr>
                  <a:t>RED</a:t>
                </a:r>
              </a:p>
            </p:txBody>
          </p:sp>
          <p:pic>
            <p:nvPicPr>
              <p:cNvPr id="22" name="Picture 21">
                <a:extLst>
                  <a:ext uri="{FF2B5EF4-FFF2-40B4-BE49-F238E27FC236}">
                    <a16:creationId xmlns:a16="http://schemas.microsoft.com/office/drawing/2014/main" id="{F1EA91D0-530E-4E38-88F4-A13A08F937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078541" y="3440940"/>
                <a:ext cx="218746" cy="618605"/>
              </a:xfrm>
              <a:prstGeom prst="rect">
                <a:avLst/>
              </a:prstGeom>
            </p:spPr>
          </p:pic>
          <p:pic>
            <p:nvPicPr>
              <p:cNvPr id="23" name="Picture 22">
                <a:extLst>
                  <a:ext uri="{FF2B5EF4-FFF2-40B4-BE49-F238E27FC236}">
                    <a16:creationId xmlns:a16="http://schemas.microsoft.com/office/drawing/2014/main" id="{8EC0B016-D703-46E6-8869-E2312570BA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638267" y="3231396"/>
                <a:ext cx="218746" cy="618605"/>
              </a:xfrm>
              <a:prstGeom prst="rect">
                <a:avLst/>
              </a:prstGeom>
            </p:spPr>
          </p:pic>
          <p:pic>
            <p:nvPicPr>
              <p:cNvPr id="25" name="Picture 24">
                <a:extLst>
                  <a:ext uri="{FF2B5EF4-FFF2-40B4-BE49-F238E27FC236}">
                    <a16:creationId xmlns:a16="http://schemas.microsoft.com/office/drawing/2014/main" id="{DC28C406-317A-4D7B-B2F8-B1A194786C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338277" y="4644382"/>
                <a:ext cx="218746" cy="618605"/>
              </a:xfrm>
              <a:prstGeom prst="rect">
                <a:avLst/>
              </a:prstGeom>
            </p:spPr>
          </p:pic>
          <p:pic>
            <p:nvPicPr>
              <p:cNvPr id="26" name="Picture 25">
                <a:extLst>
                  <a:ext uri="{FF2B5EF4-FFF2-40B4-BE49-F238E27FC236}">
                    <a16:creationId xmlns:a16="http://schemas.microsoft.com/office/drawing/2014/main" id="{EB3FA920-E611-4237-9ED9-7AE1A0A815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4847355" y="3617577"/>
                <a:ext cx="218746" cy="618605"/>
              </a:xfrm>
              <a:prstGeom prst="rect">
                <a:avLst/>
              </a:prstGeom>
            </p:spPr>
          </p:pic>
          <p:pic>
            <p:nvPicPr>
              <p:cNvPr id="28" name="Picture 27">
                <a:extLst>
                  <a:ext uri="{FF2B5EF4-FFF2-40B4-BE49-F238E27FC236}">
                    <a16:creationId xmlns:a16="http://schemas.microsoft.com/office/drawing/2014/main" id="{E2F7DEBB-7B49-42DE-B854-EA0CEDDDE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5431899" y="3812970"/>
                <a:ext cx="218746" cy="618605"/>
              </a:xfrm>
              <a:prstGeom prst="rect">
                <a:avLst/>
              </a:prstGeom>
            </p:spPr>
          </p:pic>
          <p:pic>
            <p:nvPicPr>
              <p:cNvPr id="29" name="Picture 28">
                <a:extLst>
                  <a:ext uri="{FF2B5EF4-FFF2-40B4-BE49-F238E27FC236}">
                    <a16:creationId xmlns:a16="http://schemas.microsoft.com/office/drawing/2014/main" id="{73B933C9-FDB0-49E5-887E-E5862ECD10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92502" y="3223871"/>
                <a:ext cx="240227" cy="582549"/>
              </a:xfrm>
              <a:prstGeom prst="rect">
                <a:avLst/>
              </a:prstGeom>
            </p:spPr>
          </p:pic>
          <p:pic>
            <p:nvPicPr>
              <p:cNvPr id="30" name="Picture 29">
                <a:extLst>
                  <a:ext uri="{FF2B5EF4-FFF2-40B4-BE49-F238E27FC236}">
                    <a16:creationId xmlns:a16="http://schemas.microsoft.com/office/drawing/2014/main" id="{5CE65CE4-AD1A-413E-B459-508CF26AB7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282414" y="2672804"/>
                <a:ext cx="240227" cy="582549"/>
              </a:xfrm>
              <a:prstGeom prst="rect">
                <a:avLst/>
              </a:prstGeom>
            </p:spPr>
          </p:pic>
          <p:pic>
            <p:nvPicPr>
              <p:cNvPr id="31" name="Picture 30">
                <a:extLst>
                  <a:ext uri="{FF2B5EF4-FFF2-40B4-BE49-F238E27FC236}">
                    <a16:creationId xmlns:a16="http://schemas.microsoft.com/office/drawing/2014/main" id="{1E7CB1B9-1596-4621-8DEC-A1B9729AE9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345936" y="3380383"/>
                <a:ext cx="240227" cy="582549"/>
              </a:xfrm>
              <a:prstGeom prst="rect">
                <a:avLst/>
              </a:prstGeom>
            </p:spPr>
          </p:pic>
          <p:pic>
            <p:nvPicPr>
              <p:cNvPr id="34" name="Picture 33">
                <a:extLst>
                  <a:ext uri="{FF2B5EF4-FFF2-40B4-BE49-F238E27FC236}">
                    <a16:creationId xmlns:a16="http://schemas.microsoft.com/office/drawing/2014/main" id="{CF6F2F5D-7BFB-4B6C-969F-C8150FB4FD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387" t="-1111" r="2356" b="47223"/>
              <a:stretch/>
            </p:blipFill>
            <p:spPr>
              <a:xfrm>
                <a:off x="3869971" y="2461312"/>
                <a:ext cx="240227" cy="582549"/>
              </a:xfrm>
              <a:prstGeom prst="rect">
                <a:avLst/>
              </a:prstGeom>
            </p:spPr>
          </p:pic>
          <p:cxnSp>
            <p:nvCxnSpPr>
              <p:cNvPr id="35" name="Straight Connector 34">
                <a:extLst>
                  <a:ext uri="{FF2B5EF4-FFF2-40B4-BE49-F238E27FC236}">
                    <a16:creationId xmlns:a16="http://schemas.microsoft.com/office/drawing/2014/main" id="{C96D8A85-57C1-4C2E-8833-412A5F5666CC}"/>
                  </a:ext>
                </a:extLst>
              </p:cNvPr>
              <p:cNvCxnSpPr>
                <a:cxnSpLocks/>
              </p:cNvCxnSpPr>
              <p:nvPr/>
            </p:nvCxnSpPr>
            <p:spPr>
              <a:xfrm>
                <a:off x="4779361" y="4095532"/>
                <a:ext cx="2989431" cy="53062"/>
              </a:xfrm>
              <a:prstGeom prst="line">
                <a:avLst/>
              </a:prstGeom>
              <a:ln w="25400">
                <a:solidFill>
                  <a:srgbClr val="750558"/>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0022DB62-48CA-4809-972F-8FAEA1F3E0D7}"/>
              </a:ext>
            </a:extLst>
          </p:cNvPr>
          <p:cNvSpPr/>
          <p:nvPr/>
        </p:nvSpPr>
        <p:spPr>
          <a:xfrm>
            <a:off x="423634" y="1693522"/>
            <a:ext cx="3297845" cy="784830"/>
          </a:xfrm>
          <a:prstGeom prst="rect">
            <a:avLst/>
          </a:prstGeom>
        </p:spPr>
        <p:txBody>
          <a:bodyPr wrap="square">
            <a:spAutoFit/>
          </a:bodyPr>
          <a:lstStyle/>
          <a:p>
            <a:pPr lvl="0" algn="ctr"/>
            <a:r>
              <a:rPr lang="en-US" sz="1500" dirty="0">
                <a:latin typeface="Gotham Rounded Book" pitchFamily="50" charset="0"/>
              </a:rPr>
              <a:t>Here, the unknown point would be classified as red, since 4 out of 5 neighbors are red</a:t>
            </a:r>
            <a:endParaRPr lang="en-US" sz="1500" dirty="0">
              <a:solidFill>
                <a:prstClr val="black"/>
              </a:solidFill>
              <a:latin typeface="Gotham Rounded Book" pitchFamily="50" charset="0"/>
            </a:endParaRPr>
          </a:p>
        </p:txBody>
      </p:sp>
      <p:pic>
        <p:nvPicPr>
          <p:cNvPr id="43" name="Picture 42">
            <a:extLst>
              <a:ext uri="{FF2B5EF4-FFF2-40B4-BE49-F238E27FC236}">
                <a16:creationId xmlns:a16="http://schemas.microsoft.com/office/drawing/2014/main" id="{11009738-440B-4D13-ADCC-03E4403E4BD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pic>
        <p:nvPicPr>
          <p:cNvPr id="45" name="Picture 44">
            <a:extLst>
              <a:ext uri="{FF2B5EF4-FFF2-40B4-BE49-F238E27FC236}">
                <a16:creationId xmlns:a16="http://schemas.microsoft.com/office/drawing/2014/main" id="{5B23560E-BC9D-4619-BF44-2E0A973AD0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9" t="-1944" r="77176" b="39444"/>
          <a:stretch/>
        </p:blipFill>
        <p:spPr>
          <a:xfrm>
            <a:off x="6334532" y="4496851"/>
            <a:ext cx="150206" cy="397859"/>
          </a:xfrm>
          <a:prstGeom prst="rect">
            <a:avLst/>
          </a:prstGeom>
        </p:spPr>
      </p:pic>
      <p:sp>
        <p:nvSpPr>
          <p:cNvPr id="46" name="Oval 45">
            <a:extLst>
              <a:ext uri="{FF2B5EF4-FFF2-40B4-BE49-F238E27FC236}">
                <a16:creationId xmlns:a16="http://schemas.microsoft.com/office/drawing/2014/main" id="{5A23089E-259F-4F7B-9B86-F4A27614A070}"/>
              </a:ext>
            </a:extLst>
          </p:cNvPr>
          <p:cNvSpPr/>
          <p:nvPr/>
        </p:nvSpPr>
        <p:spPr>
          <a:xfrm>
            <a:off x="5742791" y="3854066"/>
            <a:ext cx="1409112" cy="1272693"/>
          </a:xfrm>
          <a:prstGeom prst="ellipse">
            <a:avLst/>
          </a:prstGeom>
          <a:solidFill>
            <a:schemeClr val="bg1">
              <a:alpha val="0"/>
            </a:schemeClr>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9F26CF-B025-421C-8CE3-7DADA9699A20}"/>
              </a:ext>
            </a:extLst>
          </p:cNvPr>
          <p:cNvSpPr/>
          <p:nvPr/>
        </p:nvSpPr>
        <p:spPr>
          <a:xfrm>
            <a:off x="9182100" y="2933705"/>
            <a:ext cx="889057" cy="4833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K=5</a:t>
            </a:r>
          </a:p>
        </p:txBody>
      </p:sp>
    </p:spTree>
    <p:extLst>
      <p:ext uri="{BB962C8B-B14F-4D97-AF65-F5344CB8AC3E}">
        <p14:creationId xmlns:p14="http://schemas.microsoft.com/office/powerpoint/2010/main" val="60679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What’s in it for you?</a:t>
            </a:r>
          </a:p>
        </p:txBody>
      </p:sp>
      <p:pic>
        <p:nvPicPr>
          <p:cNvPr id="4" name="Picture 3">
            <a:extLst>
              <a:ext uri="{FF2B5EF4-FFF2-40B4-BE49-F238E27FC236}">
                <a16:creationId xmlns:a16="http://schemas.microsoft.com/office/drawing/2014/main" id="{34DE2660-8516-4CA7-A614-76837792FC2B}"/>
              </a:ext>
            </a:extLst>
          </p:cNvPr>
          <p:cNvPicPr>
            <a:picLocks noChangeAspect="1"/>
          </p:cNvPicPr>
          <p:nvPr/>
        </p:nvPicPr>
        <p:blipFill rotWithShape="1">
          <a:blip r:embed="rId3">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
        <p:nvSpPr>
          <p:cNvPr id="62" name="Oval 6">
            <a:extLst>
              <a:ext uri="{FF2B5EF4-FFF2-40B4-BE49-F238E27FC236}">
                <a16:creationId xmlns:a16="http://schemas.microsoft.com/office/drawing/2014/main" id="{FEB89508-E20A-4290-80C2-6C1BA3D8C30A}"/>
              </a:ext>
            </a:extLst>
          </p:cNvPr>
          <p:cNvSpPr>
            <a:spLocks noChangeArrowheads="1"/>
          </p:cNvSpPr>
          <p:nvPr/>
        </p:nvSpPr>
        <p:spPr bwMode="auto">
          <a:xfrm>
            <a:off x="7242417" y="1990800"/>
            <a:ext cx="3180655" cy="3190800"/>
          </a:xfrm>
          <a:prstGeom prst="ellipse">
            <a:avLst/>
          </a:prstGeom>
          <a:solidFill>
            <a:schemeClr val="accent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FF2B5EF4-FFF2-40B4-BE49-F238E27FC236}">
                <a16:creationId xmlns:a16="http://schemas.microsoft.com/office/drawing/2014/main" id="{A8980987-C36D-4238-B17E-9BD12BF71BB5}"/>
              </a:ext>
            </a:extLst>
          </p:cNvPr>
          <p:cNvGrpSpPr/>
          <p:nvPr/>
        </p:nvGrpSpPr>
        <p:grpSpPr>
          <a:xfrm>
            <a:off x="1292516" y="2195699"/>
            <a:ext cx="5560123" cy="3570208"/>
            <a:chOff x="981387" y="1721679"/>
            <a:chExt cx="5560123" cy="3570208"/>
          </a:xfrm>
        </p:grpSpPr>
        <p:sp>
          <p:nvSpPr>
            <p:cNvPr id="28" name="Isosceles Triangle 27">
              <a:extLst>
                <a:ext uri="{FF2B5EF4-FFF2-40B4-BE49-F238E27FC236}">
                  <a16:creationId xmlns:a16="http://schemas.microsoft.com/office/drawing/2014/main" id="{AA724192-C388-4728-8C5A-77D51627E4B1}"/>
                </a:ext>
              </a:extLst>
            </p:cNvPr>
            <p:cNvSpPr/>
            <p:nvPr/>
          </p:nvSpPr>
          <p:spPr>
            <a:xfrm rot="5400000">
              <a:off x="957614" y="1793301"/>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94591339-EBED-4271-9FE9-C2C1A82A245D}"/>
                </a:ext>
              </a:extLst>
            </p:cNvPr>
            <p:cNvSpPr/>
            <p:nvPr/>
          </p:nvSpPr>
          <p:spPr>
            <a:xfrm rot="5400000">
              <a:off x="957614" y="2234850"/>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A7559507-3486-4E70-AA6A-12233F5A6319}"/>
                </a:ext>
              </a:extLst>
            </p:cNvPr>
            <p:cNvSpPr/>
            <p:nvPr/>
          </p:nvSpPr>
          <p:spPr>
            <a:xfrm rot="5400000">
              <a:off x="957613" y="2693495"/>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EDE83490-940C-4B71-B522-C689EC34583E}"/>
                </a:ext>
              </a:extLst>
            </p:cNvPr>
            <p:cNvSpPr/>
            <p:nvPr/>
          </p:nvSpPr>
          <p:spPr>
            <a:xfrm rot="5400000">
              <a:off x="957612" y="3149293"/>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5F356BB2-0E94-4B53-8A73-CCBBF8074D98}"/>
                </a:ext>
              </a:extLst>
            </p:cNvPr>
            <p:cNvSpPr txBox="1"/>
            <p:nvPr/>
          </p:nvSpPr>
          <p:spPr>
            <a:xfrm>
              <a:off x="1390181" y="1721679"/>
              <a:ext cx="5151329" cy="3570208"/>
            </a:xfrm>
            <a:prstGeom prst="rect">
              <a:avLst/>
            </a:prstGeom>
            <a:noFill/>
          </p:spPr>
          <p:txBody>
            <a:bodyPr wrap="square" rtlCol="0">
              <a:spAutoFit/>
            </a:bodyPr>
            <a:lstStyle/>
            <a:p>
              <a:r>
                <a:rPr lang="en-US" sz="1500" dirty="0">
                  <a:latin typeface="Gotham Rounded Book" pitchFamily="50" charset="0"/>
                </a:rPr>
                <a:t>Why do we need KNN?</a:t>
              </a:r>
            </a:p>
            <a:p>
              <a:r>
                <a:rPr lang="en-US" sz="400" dirty="0">
                  <a:latin typeface="Gotham Rounded Book" pitchFamily="50" charset="0"/>
                </a:rPr>
                <a:t>        </a:t>
              </a:r>
            </a:p>
            <a:p>
              <a:r>
                <a:rPr lang="en-US" sz="900" dirty="0">
                  <a:latin typeface="Gotham Rounded Book" pitchFamily="50" charset="0"/>
                </a:rPr>
                <a:t>   </a:t>
              </a:r>
            </a:p>
            <a:p>
              <a:r>
                <a:rPr lang="en-US" sz="1500" dirty="0">
                  <a:latin typeface="Gotham Rounded Book" pitchFamily="50" charset="0"/>
                </a:rPr>
                <a:t>What is KNN?</a:t>
              </a:r>
            </a:p>
            <a:p>
              <a:endParaRPr lang="en-US" sz="1500" dirty="0">
                <a:latin typeface="Gotham Rounded Book" pitchFamily="50" charset="0"/>
              </a:endParaRPr>
            </a:p>
            <a:p>
              <a:r>
                <a:rPr lang="en-US" sz="1500" dirty="0">
                  <a:latin typeface="Gotham Rounded Book" pitchFamily="50" charset="0"/>
                </a:rPr>
                <a:t>How do we choose the factor ‘K’?</a:t>
              </a:r>
            </a:p>
            <a:p>
              <a:endParaRPr lang="en-US" sz="1500" dirty="0">
                <a:latin typeface="Gotham Rounded Book" pitchFamily="50" charset="0"/>
              </a:endParaRPr>
            </a:p>
            <a:p>
              <a:r>
                <a:rPr lang="en-US" sz="1500" dirty="0">
                  <a:latin typeface="Gotham Rounded Book" pitchFamily="50" charset="0"/>
                </a:rPr>
                <a:t>When do we use KNN?</a:t>
              </a:r>
            </a:p>
            <a:p>
              <a:endParaRPr lang="en-US" sz="1500" dirty="0">
                <a:latin typeface="Gotham Rounded Book" pitchFamily="50" charset="0"/>
              </a:endParaRPr>
            </a:p>
            <a:p>
              <a:r>
                <a:rPr lang="en-US" sz="1500" dirty="0">
                  <a:latin typeface="Gotham Rounded Book" pitchFamily="50" charset="0"/>
                </a:rPr>
                <a:t>How does KNN Algorithm work?</a:t>
              </a:r>
            </a:p>
            <a:p>
              <a:endParaRPr lang="en-US" sz="1500" dirty="0">
                <a:latin typeface="Gotham Rounded Book" pitchFamily="50" charset="0"/>
              </a:endParaRPr>
            </a:p>
            <a:p>
              <a:r>
                <a:rPr lang="en-US" sz="1500" dirty="0">
                  <a:latin typeface="Gotham Rounded Book" pitchFamily="50" charset="0"/>
                </a:rPr>
                <a:t>Use Case: Predict whether a person will have diabetes or not</a:t>
              </a:r>
            </a:p>
            <a:p>
              <a:endParaRPr lang="en-US" sz="1500" dirty="0">
                <a:latin typeface="Gotham Rounded Book" pitchFamily="50" charset="0"/>
              </a:endParaRPr>
            </a:p>
            <a:p>
              <a:r>
                <a:rPr lang="en-US" sz="300" dirty="0">
                  <a:latin typeface="Gotham Rounded Book" pitchFamily="50" charset="0"/>
                </a:rPr>
                <a:t>               </a:t>
              </a:r>
            </a:p>
            <a:p>
              <a:endParaRPr lang="en-US" sz="1500" dirty="0">
                <a:latin typeface="Gotham Rounded Book" pitchFamily="50" charset="0"/>
              </a:endParaRPr>
            </a:p>
            <a:p>
              <a:endParaRPr lang="en-US" sz="1500" dirty="0">
                <a:latin typeface="Gotham Rounded Book" pitchFamily="50" charset="0"/>
              </a:endParaRPr>
            </a:p>
          </p:txBody>
        </p:sp>
        <p:sp>
          <p:nvSpPr>
            <p:cNvPr id="37" name="Isosceles Triangle 36">
              <a:extLst>
                <a:ext uri="{FF2B5EF4-FFF2-40B4-BE49-F238E27FC236}">
                  <a16:creationId xmlns:a16="http://schemas.microsoft.com/office/drawing/2014/main" id="{6B1EE237-CC3A-4E64-ABF5-077A6C688A7E}"/>
                </a:ext>
              </a:extLst>
            </p:cNvPr>
            <p:cNvSpPr/>
            <p:nvPr/>
          </p:nvSpPr>
          <p:spPr>
            <a:xfrm rot="5400000">
              <a:off x="957611" y="3599179"/>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grpSp>
      <p:sp>
        <p:nvSpPr>
          <p:cNvPr id="13" name="Isosceles Triangle 12">
            <a:extLst>
              <a:ext uri="{FF2B5EF4-FFF2-40B4-BE49-F238E27FC236}">
                <a16:creationId xmlns:a16="http://schemas.microsoft.com/office/drawing/2014/main" id="{26D1D788-6C6A-4003-8617-93A155FFA3BA}"/>
              </a:ext>
            </a:extLst>
          </p:cNvPr>
          <p:cNvSpPr/>
          <p:nvPr/>
        </p:nvSpPr>
        <p:spPr>
          <a:xfrm rot="5400000">
            <a:off x="1267290" y="4536267"/>
            <a:ext cx="212231" cy="164679"/>
          </a:xfrm>
          <a:prstGeom prst="triangle">
            <a:avLst/>
          </a:prstGeom>
          <a:solidFill>
            <a:srgbClr val="FAA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9A61A"/>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3E11AF4-1DE4-49C1-81E7-176C573CC5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42"/>
          <a:stretch/>
        </p:blipFill>
        <p:spPr>
          <a:xfrm>
            <a:off x="7605099" y="2365989"/>
            <a:ext cx="2491399" cy="2420452"/>
          </a:xfrm>
          <a:prstGeom prst="ellipse">
            <a:avLst/>
          </a:prstGeom>
        </p:spPr>
      </p:pic>
    </p:spTree>
    <p:extLst>
      <p:ext uri="{BB962C8B-B14F-4D97-AF65-F5344CB8AC3E}">
        <p14:creationId xmlns:p14="http://schemas.microsoft.com/office/powerpoint/2010/main" val="1172227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66812-6178-401E-82EF-559279E46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3">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grpSp>
        <p:nvGrpSpPr>
          <p:cNvPr id="5" name="Group 4">
            <a:extLst>
              <a:ext uri="{FF2B5EF4-FFF2-40B4-BE49-F238E27FC236}">
                <a16:creationId xmlns:a16="http://schemas.microsoft.com/office/drawing/2014/main" id="{249D0B4C-E323-4195-84BE-826C729F543C}"/>
              </a:ext>
            </a:extLst>
          </p:cNvPr>
          <p:cNvGrpSpPr/>
          <p:nvPr/>
        </p:nvGrpSpPr>
        <p:grpSpPr>
          <a:xfrm>
            <a:off x="0" y="2972913"/>
            <a:ext cx="5524500" cy="912174"/>
            <a:chOff x="10886" y="2971800"/>
            <a:chExt cx="5936463" cy="912174"/>
          </a:xfrm>
        </p:grpSpPr>
        <p:sp>
          <p:nvSpPr>
            <p:cNvPr id="9" name="Rectangle 8">
              <a:extLst>
                <a:ext uri="{FF2B5EF4-FFF2-40B4-BE49-F238E27FC236}">
                  <a16:creationId xmlns:a16="http://schemas.microsoft.com/office/drawing/2014/main" id="{2515D37E-D784-4289-9DD8-DF8540209813}"/>
                </a:ext>
              </a:extLst>
            </p:cNvPr>
            <p:cNvSpPr/>
            <p:nvPr/>
          </p:nvSpPr>
          <p:spPr>
            <a:xfrm>
              <a:off x="10886" y="2971800"/>
              <a:ext cx="5936463" cy="912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DDD3A7-6778-487D-A41A-34E879F51CA6}"/>
                </a:ext>
              </a:extLst>
            </p:cNvPr>
            <p:cNvSpPr txBox="1"/>
            <p:nvPr/>
          </p:nvSpPr>
          <p:spPr>
            <a:xfrm>
              <a:off x="136935" y="3135499"/>
              <a:ext cx="5684363" cy="584775"/>
            </a:xfrm>
            <a:prstGeom prst="rect">
              <a:avLst/>
            </a:prstGeom>
            <a:noFill/>
          </p:spPr>
          <p:txBody>
            <a:bodyPr wrap="square" rtlCol="0">
              <a:spAutoFit/>
            </a:bodyPr>
            <a:lstStyle/>
            <a:p>
              <a:r>
                <a:rPr lang="en-US" sz="3200" dirty="0">
                  <a:solidFill>
                    <a:schemeClr val="bg1"/>
                  </a:solidFill>
                  <a:latin typeface="Gotham Rounded Bold" pitchFamily="50" charset="0"/>
                </a:rPr>
                <a:t>How do we choose ‘k’?</a:t>
              </a:r>
            </a:p>
          </p:txBody>
        </p:sp>
      </p:grpSp>
    </p:spTree>
    <p:extLst>
      <p:ext uri="{BB962C8B-B14F-4D97-AF65-F5344CB8AC3E}">
        <p14:creationId xmlns:p14="http://schemas.microsoft.com/office/powerpoint/2010/main" val="1588440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 we choose the factor ‘k’?</a:t>
            </a:r>
          </a:p>
        </p:txBody>
      </p:sp>
      <p:grpSp>
        <p:nvGrpSpPr>
          <p:cNvPr id="15" name="Group 14">
            <a:extLst>
              <a:ext uri="{FF2B5EF4-FFF2-40B4-BE49-F238E27FC236}">
                <a16:creationId xmlns:a16="http://schemas.microsoft.com/office/drawing/2014/main" id="{589EB5CD-69F6-4A43-ACB0-6705C10E878B}"/>
              </a:ext>
            </a:extLst>
          </p:cNvPr>
          <p:cNvGrpSpPr/>
          <p:nvPr/>
        </p:nvGrpSpPr>
        <p:grpSpPr>
          <a:xfrm>
            <a:off x="4888002" y="3220763"/>
            <a:ext cx="1846563" cy="1806669"/>
            <a:chOff x="4453618" y="2715986"/>
            <a:chExt cx="2479221" cy="2466975"/>
          </a:xfrm>
        </p:grpSpPr>
        <p:sp>
          <p:nvSpPr>
            <p:cNvPr id="4" name="Oval 3">
              <a:extLst>
                <a:ext uri="{FF2B5EF4-FFF2-40B4-BE49-F238E27FC236}">
                  <a16:creationId xmlns:a16="http://schemas.microsoft.com/office/drawing/2014/main" id="{26328B58-460F-4804-AC10-EF4AFDFA4652}"/>
                </a:ext>
              </a:extLst>
            </p:cNvPr>
            <p:cNvSpPr/>
            <p:nvPr/>
          </p:nvSpPr>
          <p:spPr>
            <a:xfrm>
              <a:off x="4453618" y="2715986"/>
              <a:ext cx="2479221" cy="246697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E79B4D-87E1-4BDA-BD0D-D16E1173E700}"/>
                </a:ext>
              </a:extLst>
            </p:cNvPr>
            <p:cNvSpPr/>
            <p:nvPr/>
          </p:nvSpPr>
          <p:spPr>
            <a:xfrm>
              <a:off x="5467350" y="3714750"/>
              <a:ext cx="457200" cy="476250"/>
            </a:xfrm>
            <a:prstGeom prst="ellipse">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9" name="Isosceles Triangle 28">
              <a:extLst>
                <a:ext uri="{FF2B5EF4-FFF2-40B4-BE49-F238E27FC236}">
                  <a16:creationId xmlns:a16="http://schemas.microsoft.com/office/drawing/2014/main" id="{16B9055A-C313-4DC4-B5C7-D2E86EAE40D0}"/>
                </a:ext>
              </a:extLst>
            </p:cNvPr>
            <p:cNvSpPr/>
            <p:nvPr/>
          </p:nvSpPr>
          <p:spPr>
            <a:xfrm>
              <a:off x="6391227" y="3444221"/>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E098E3-A142-4CEC-97A2-D8C8D1430FBE}"/>
                </a:ext>
              </a:extLst>
            </p:cNvPr>
            <p:cNvSpPr/>
            <p:nvPr/>
          </p:nvSpPr>
          <p:spPr>
            <a:xfrm>
              <a:off x="5540828" y="2948668"/>
              <a:ext cx="304800" cy="2667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493BE0-8251-49AD-9A7B-4CA565CC1893}"/>
                </a:ext>
              </a:extLst>
            </p:cNvPr>
            <p:cNvSpPr txBox="1"/>
            <p:nvPr/>
          </p:nvSpPr>
          <p:spPr>
            <a:xfrm>
              <a:off x="6130018" y="2715986"/>
              <a:ext cx="781049" cy="504316"/>
            </a:xfrm>
            <a:prstGeom prst="rect">
              <a:avLst/>
            </a:prstGeom>
            <a:noFill/>
          </p:spPr>
          <p:txBody>
            <a:bodyPr wrap="square" rtlCol="0">
              <a:spAutoFit/>
            </a:bodyPr>
            <a:lstStyle/>
            <a:p>
              <a:r>
                <a:rPr lang="en-US" dirty="0">
                  <a:highlight>
                    <a:srgbClr val="FFFF00"/>
                  </a:highlight>
                </a:rPr>
                <a:t>K=3</a:t>
              </a:r>
            </a:p>
          </p:txBody>
        </p:sp>
        <p:sp>
          <p:nvSpPr>
            <p:cNvPr id="13" name="TextBox 12">
              <a:extLst>
                <a:ext uri="{FF2B5EF4-FFF2-40B4-BE49-F238E27FC236}">
                  <a16:creationId xmlns:a16="http://schemas.microsoft.com/office/drawing/2014/main" id="{17A9105F-73DF-4F6A-A042-9C6B0EDE07D1}"/>
                </a:ext>
              </a:extLst>
            </p:cNvPr>
            <p:cNvSpPr txBox="1"/>
            <p:nvPr/>
          </p:nvSpPr>
          <p:spPr>
            <a:xfrm>
              <a:off x="5040086" y="4191000"/>
              <a:ext cx="1524000" cy="369332"/>
            </a:xfrm>
            <a:prstGeom prst="rect">
              <a:avLst/>
            </a:prstGeom>
            <a:noFill/>
          </p:spPr>
          <p:txBody>
            <a:bodyPr wrap="square" rtlCol="0">
              <a:spAutoFit/>
            </a:bodyPr>
            <a:lstStyle/>
            <a:p>
              <a:r>
                <a:rPr lang="en-US" dirty="0">
                  <a:highlight>
                    <a:srgbClr val="FFFF00"/>
                  </a:highlight>
                </a:rPr>
                <a:t>New Variable</a:t>
              </a:r>
            </a:p>
          </p:txBody>
        </p:sp>
      </p:grpSp>
      <p:sp>
        <p:nvSpPr>
          <p:cNvPr id="14" name="Rectangle 13">
            <a:extLst>
              <a:ext uri="{FF2B5EF4-FFF2-40B4-BE49-F238E27FC236}">
                <a16:creationId xmlns:a16="http://schemas.microsoft.com/office/drawing/2014/main" id="{5A9A951E-B4E4-40F1-8B33-BE0DFE95058C}"/>
              </a:ext>
            </a:extLst>
          </p:cNvPr>
          <p:cNvSpPr/>
          <p:nvPr/>
        </p:nvSpPr>
        <p:spPr>
          <a:xfrm>
            <a:off x="1113507" y="1351220"/>
            <a:ext cx="8422613" cy="646331"/>
          </a:xfrm>
          <a:prstGeom prst="rect">
            <a:avLst/>
          </a:prstGeom>
        </p:spPr>
        <p:txBody>
          <a:bodyPr wrap="square">
            <a:spAutoFit/>
          </a:bodyPr>
          <a:lstStyle/>
          <a:p>
            <a:pPr algn="ctr"/>
            <a:r>
              <a:rPr lang="en-US" sz="1500" dirty="0">
                <a:latin typeface="Gotham Rounded Book" pitchFamily="50" charset="0"/>
              </a:rPr>
              <a:t>KNN Algorithm is based on </a:t>
            </a:r>
            <a:r>
              <a:rPr lang="en-US" sz="1500" b="1" dirty="0">
                <a:latin typeface="Gotham Rounded Book" pitchFamily="50" charset="0"/>
              </a:rPr>
              <a:t>feature similarity</a:t>
            </a:r>
            <a:r>
              <a:rPr lang="en-US" sz="1500" dirty="0">
                <a:latin typeface="Gotham Rounded Book" pitchFamily="50" charset="0"/>
              </a:rPr>
              <a:t>: </a:t>
            </a:r>
            <a:r>
              <a:rPr lang="en-US" dirty="0"/>
              <a:t>Choosing the right value of </a:t>
            </a:r>
            <a:r>
              <a:rPr lang="en-US" i="1" dirty="0"/>
              <a:t>k</a:t>
            </a:r>
            <a:r>
              <a:rPr lang="en-US" dirty="0"/>
              <a:t> is a process called parameter tuning, and is important for better accuracy</a:t>
            </a:r>
            <a:endParaRPr lang="en-US" sz="1500" dirty="0">
              <a:latin typeface="Gotham Rounded Book" pitchFamily="50" charset="0"/>
            </a:endParaRPr>
          </a:p>
        </p:txBody>
      </p:sp>
      <p:sp>
        <p:nvSpPr>
          <p:cNvPr id="37" name="Rectangle 36">
            <a:extLst>
              <a:ext uri="{FF2B5EF4-FFF2-40B4-BE49-F238E27FC236}">
                <a16:creationId xmlns:a16="http://schemas.microsoft.com/office/drawing/2014/main" id="{9BE0A807-D71E-4889-829A-BAB1BD475EC3}"/>
              </a:ext>
            </a:extLst>
          </p:cNvPr>
          <p:cNvSpPr/>
          <p:nvPr/>
        </p:nvSpPr>
        <p:spPr>
          <a:xfrm>
            <a:off x="5016715" y="3900334"/>
            <a:ext cx="227020" cy="1953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E9AF7D-7811-4731-83EA-5A1B12A0A19B}"/>
              </a:ext>
            </a:extLst>
          </p:cNvPr>
          <p:cNvSpPr/>
          <p:nvPr/>
        </p:nvSpPr>
        <p:spPr>
          <a:xfrm>
            <a:off x="1617561" y="2401934"/>
            <a:ext cx="9038099" cy="379808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1578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 we choose the factor ‘k’?</a:t>
            </a:r>
          </a:p>
        </p:txBody>
      </p:sp>
      <p:grpSp>
        <p:nvGrpSpPr>
          <p:cNvPr id="15" name="Group 14">
            <a:extLst>
              <a:ext uri="{FF2B5EF4-FFF2-40B4-BE49-F238E27FC236}">
                <a16:creationId xmlns:a16="http://schemas.microsoft.com/office/drawing/2014/main" id="{589EB5CD-69F6-4A43-ACB0-6705C10E878B}"/>
              </a:ext>
            </a:extLst>
          </p:cNvPr>
          <p:cNvGrpSpPr/>
          <p:nvPr/>
        </p:nvGrpSpPr>
        <p:grpSpPr>
          <a:xfrm>
            <a:off x="4888002" y="3220763"/>
            <a:ext cx="1846563" cy="1806669"/>
            <a:chOff x="4453618" y="2715986"/>
            <a:chExt cx="2479221" cy="2466975"/>
          </a:xfrm>
        </p:grpSpPr>
        <p:sp>
          <p:nvSpPr>
            <p:cNvPr id="4" name="Oval 3">
              <a:extLst>
                <a:ext uri="{FF2B5EF4-FFF2-40B4-BE49-F238E27FC236}">
                  <a16:creationId xmlns:a16="http://schemas.microsoft.com/office/drawing/2014/main" id="{26328B58-460F-4804-AC10-EF4AFDFA4652}"/>
                </a:ext>
              </a:extLst>
            </p:cNvPr>
            <p:cNvSpPr/>
            <p:nvPr/>
          </p:nvSpPr>
          <p:spPr>
            <a:xfrm>
              <a:off x="4453618" y="2715986"/>
              <a:ext cx="2479221" cy="246697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E79B4D-87E1-4BDA-BD0D-D16E1173E700}"/>
                </a:ext>
              </a:extLst>
            </p:cNvPr>
            <p:cNvSpPr/>
            <p:nvPr/>
          </p:nvSpPr>
          <p:spPr>
            <a:xfrm>
              <a:off x="5467350" y="3714750"/>
              <a:ext cx="457200" cy="476250"/>
            </a:xfrm>
            <a:prstGeom prst="ellipse">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9" name="Isosceles Triangle 28">
              <a:extLst>
                <a:ext uri="{FF2B5EF4-FFF2-40B4-BE49-F238E27FC236}">
                  <a16:creationId xmlns:a16="http://schemas.microsoft.com/office/drawing/2014/main" id="{16B9055A-C313-4DC4-B5C7-D2E86EAE40D0}"/>
                </a:ext>
              </a:extLst>
            </p:cNvPr>
            <p:cNvSpPr/>
            <p:nvPr/>
          </p:nvSpPr>
          <p:spPr>
            <a:xfrm>
              <a:off x="6391227" y="3444221"/>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E098E3-A142-4CEC-97A2-D8C8D1430FBE}"/>
                </a:ext>
              </a:extLst>
            </p:cNvPr>
            <p:cNvSpPr/>
            <p:nvPr/>
          </p:nvSpPr>
          <p:spPr>
            <a:xfrm>
              <a:off x="5540828" y="2948668"/>
              <a:ext cx="304800" cy="2667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F493BE0-8251-49AD-9A7B-4CA565CC1893}"/>
                </a:ext>
              </a:extLst>
            </p:cNvPr>
            <p:cNvSpPr txBox="1"/>
            <p:nvPr/>
          </p:nvSpPr>
          <p:spPr>
            <a:xfrm>
              <a:off x="6130018" y="2715986"/>
              <a:ext cx="781049" cy="504316"/>
            </a:xfrm>
            <a:prstGeom prst="rect">
              <a:avLst/>
            </a:prstGeom>
            <a:noFill/>
          </p:spPr>
          <p:txBody>
            <a:bodyPr wrap="square" rtlCol="0">
              <a:spAutoFit/>
            </a:bodyPr>
            <a:lstStyle/>
            <a:p>
              <a:r>
                <a:rPr lang="en-US" dirty="0">
                  <a:highlight>
                    <a:srgbClr val="FFFF00"/>
                  </a:highlight>
                </a:rPr>
                <a:t>k=3</a:t>
              </a:r>
            </a:p>
          </p:txBody>
        </p:sp>
        <p:sp>
          <p:nvSpPr>
            <p:cNvPr id="13" name="TextBox 12">
              <a:extLst>
                <a:ext uri="{FF2B5EF4-FFF2-40B4-BE49-F238E27FC236}">
                  <a16:creationId xmlns:a16="http://schemas.microsoft.com/office/drawing/2014/main" id="{17A9105F-73DF-4F6A-A042-9C6B0EDE07D1}"/>
                </a:ext>
              </a:extLst>
            </p:cNvPr>
            <p:cNvSpPr txBox="1"/>
            <p:nvPr/>
          </p:nvSpPr>
          <p:spPr>
            <a:xfrm>
              <a:off x="5040086" y="4191000"/>
              <a:ext cx="1524000" cy="369332"/>
            </a:xfrm>
            <a:prstGeom prst="rect">
              <a:avLst/>
            </a:prstGeom>
            <a:noFill/>
          </p:spPr>
          <p:txBody>
            <a:bodyPr wrap="square" rtlCol="0">
              <a:spAutoFit/>
            </a:bodyPr>
            <a:lstStyle/>
            <a:p>
              <a:r>
                <a:rPr lang="en-US" dirty="0">
                  <a:highlight>
                    <a:srgbClr val="FFFF00"/>
                  </a:highlight>
                </a:rPr>
                <a:t>New Variable</a:t>
              </a:r>
            </a:p>
          </p:txBody>
        </p:sp>
      </p:grpSp>
      <p:sp>
        <p:nvSpPr>
          <p:cNvPr id="14" name="Rectangle 13">
            <a:extLst>
              <a:ext uri="{FF2B5EF4-FFF2-40B4-BE49-F238E27FC236}">
                <a16:creationId xmlns:a16="http://schemas.microsoft.com/office/drawing/2014/main" id="{5A9A951E-B4E4-40F1-8B33-BE0DFE95058C}"/>
              </a:ext>
            </a:extLst>
          </p:cNvPr>
          <p:cNvSpPr/>
          <p:nvPr/>
        </p:nvSpPr>
        <p:spPr>
          <a:xfrm>
            <a:off x="1113507" y="1351220"/>
            <a:ext cx="8422613" cy="646331"/>
          </a:xfrm>
          <a:prstGeom prst="rect">
            <a:avLst/>
          </a:prstGeom>
        </p:spPr>
        <p:txBody>
          <a:bodyPr wrap="square">
            <a:spAutoFit/>
          </a:bodyPr>
          <a:lstStyle/>
          <a:p>
            <a:pPr algn="ctr"/>
            <a:r>
              <a:rPr lang="en-US" sz="1500" dirty="0">
                <a:latin typeface="Gotham Rounded Book" pitchFamily="50" charset="0"/>
              </a:rPr>
              <a:t>KNN Algorithm is based on </a:t>
            </a:r>
            <a:r>
              <a:rPr lang="en-US" sz="1500" b="1" dirty="0">
                <a:latin typeface="Gotham Rounded Book" pitchFamily="50" charset="0"/>
              </a:rPr>
              <a:t>feature similarity</a:t>
            </a:r>
            <a:r>
              <a:rPr lang="en-US" sz="1500" dirty="0">
                <a:latin typeface="Gotham Rounded Book" pitchFamily="50" charset="0"/>
              </a:rPr>
              <a:t>: </a:t>
            </a:r>
            <a:r>
              <a:rPr lang="en-US" dirty="0"/>
              <a:t>Choosing the right value of </a:t>
            </a:r>
            <a:r>
              <a:rPr lang="en-US" i="1" dirty="0"/>
              <a:t>k</a:t>
            </a:r>
            <a:r>
              <a:rPr lang="en-US" dirty="0"/>
              <a:t> is a process called parameter tuning, and is important for better accuracy</a:t>
            </a:r>
            <a:endParaRPr lang="en-US" sz="1500" dirty="0">
              <a:latin typeface="Gotham Rounded Book" pitchFamily="50" charset="0"/>
            </a:endParaRPr>
          </a:p>
        </p:txBody>
      </p:sp>
      <p:sp>
        <p:nvSpPr>
          <p:cNvPr id="37" name="Rectangle 36">
            <a:extLst>
              <a:ext uri="{FF2B5EF4-FFF2-40B4-BE49-F238E27FC236}">
                <a16:creationId xmlns:a16="http://schemas.microsoft.com/office/drawing/2014/main" id="{9BE0A807-D71E-4889-829A-BAB1BD475EC3}"/>
              </a:ext>
            </a:extLst>
          </p:cNvPr>
          <p:cNvSpPr/>
          <p:nvPr/>
        </p:nvSpPr>
        <p:spPr>
          <a:xfrm>
            <a:off x="5016715" y="3900334"/>
            <a:ext cx="227020" cy="1953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FE1D510-03C8-404E-B56B-0DD438A57D14}"/>
              </a:ext>
            </a:extLst>
          </p:cNvPr>
          <p:cNvSpPr/>
          <p:nvPr/>
        </p:nvSpPr>
        <p:spPr>
          <a:xfrm>
            <a:off x="3845194" y="6107648"/>
            <a:ext cx="7296940" cy="369332"/>
          </a:xfrm>
          <a:prstGeom prst="rect">
            <a:avLst/>
          </a:prstGeom>
        </p:spPr>
        <p:txBody>
          <a:bodyPr wrap="square">
            <a:spAutoFit/>
          </a:bodyPr>
          <a:lstStyle/>
          <a:p>
            <a:pPr lvl="0"/>
            <a:r>
              <a:rPr lang="en-US" dirty="0">
                <a:solidFill>
                  <a:srgbClr val="080E14"/>
                </a:solidFill>
                <a:latin typeface="Gotham Rounded Book" pitchFamily="50" charset="0"/>
              </a:rPr>
              <a:t>So at k=3, we can classify ‘?’ as </a:t>
            </a:r>
            <a:endParaRPr lang="en-US" dirty="0">
              <a:solidFill>
                <a:prstClr val="black"/>
              </a:solidFill>
              <a:latin typeface="Gotham Rounded Book" pitchFamily="50" charset="0"/>
            </a:endParaRPr>
          </a:p>
        </p:txBody>
      </p:sp>
      <p:sp>
        <p:nvSpPr>
          <p:cNvPr id="19" name="Rectangle 18">
            <a:extLst>
              <a:ext uri="{FF2B5EF4-FFF2-40B4-BE49-F238E27FC236}">
                <a16:creationId xmlns:a16="http://schemas.microsoft.com/office/drawing/2014/main" id="{1B8F6100-55F0-4A53-8EF8-7BD961E60A04}"/>
              </a:ext>
            </a:extLst>
          </p:cNvPr>
          <p:cNvSpPr/>
          <p:nvPr/>
        </p:nvSpPr>
        <p:spPr>
          <a:xfrm>
            <a:off x="7658100" y="6194656"/>
            <a:ext cx="227020" cy="1953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96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 we choose the factor ‘k’?</a:t>
            </a:r>
          </a:p>
        </p:txBody>
      </p:sp>
      <p:grpSp>
        <p:nvGrpSpPr>
          <p:cNvPr id="15" name="Group 14">
            <a:extLst>
              <a:ext uri="{FF2B5EF4-FFF2-40B4-BE49-F238E27FC236}">
                <a16:creationId xmlns:a16="http://schemas.microsoft.com/office/drawing/2014/main" id="{589EB5CD-69F6-4A43-ACB0-6705C10E878B}"/>
              </a:ext>
            </a:extLst>
          </p:cNvPr>
          <p:cNvGrpSpPr/>
          <p:nvPr/>
        </p:nvGrpSpPr>
        <p:grpSpPr>
          <a:xfrm>
            <a:off x="3453222" y="2431530"/>
            <a:ext cx="4267462" cy="3404072"/>
            <a:chOff x="2527262" y="1638300"/>
            <a:chExt cx="5729553" cy="4648200"/>
          </a:xfrm>
        </p:grpSpPr>
        <p:sp>
          <p:nvSpPr>
            <p:cNvPr id="5" name="Oval 4">
              <a:extLst>
                <a:ext uri="{FF2B5EF4-FFF2-40B4-BE49-F238E27FC236}">
                  <a16:creationId xmlns:a16="http://schemas.microsoft.com/office/drawing/2014/main" id="{C51D683D-0B00-4B8C-B5FC-532594393742}"/>
                </a:ext>
              </a:extLst>
            </p:cNvPr>
            <p:cNvSpPr/>
            <p:nvPr/>
          </p:nvSpPr>
          <p:spPr>
            <a:xfrm>
              <a:off x="3352800" y="1638300"/>
              <a:ext cx="4686300" cy="46482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6328B58-460F-4804-AC10-EF4AFDFA4652}"/>
                </a:ext>
              </a:extLst>
            </p:cNvPr>
            <p:cNvSpPr/>
            <p:nvPr/>
          </p:nvSpPr>
          <p:spPr>
            <a:xfrm>
              <a:off x="4453618" y="2715986"/>
              <a:ext cx="2479221" cy="246697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E79B4D-87E1-4BDA-BD0D-D16E1173E700}"/>
                </a:ext>
              </a:extLst>
            </p:cNvPr>
            <p:cNvSpPr/>
            <p:nvPr/>
          </p:nvSpPr>
          <p:spPr>
            <a:xfrm>
              <a:off x="5467350" y="3714750"/>
              <a:ext cx="457200" cy="476250"/>
            </a:xfrm>
            <a:prstGeom prst="ellipse">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Isosceles Triangle 15">
              <a:extLst>
                <a:ext uri="{FF2B5EF4-FFF2-40B4-BE49-F238E27FC236}">
                  <a16:creationId xmlns:a16="http://schemas.microsoft.com/office/drawing/2014/main" id="{50BE662D-7B90-4D2C-9CB6-153A0703008E}"/>
                </a:ext>
              </a:extLst>
            </p:cNvPr>
            <p:cNvSpPr/>
            <p:nvPr/>
          </p:nvSpPr>
          <p:spPr>
            <a:xfrm>
              <a:off x="7334250" y="2857500"/>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5CC035C8-A6A6-43D9-B332-E67F5068A13C}"/>
                </a:ext>
              </a:extLst>
            </p:cNvPr>
            <p:cNvSpPr/>
            <p:nvPr/>
          </p:nvSpPr>
          <p:spPr>
            <a:xfrm>
              <a:off x="7465386" y="4458637"/>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Isosceles Triangle 28">
              <a:extLst>
                <a:ext uri="{FF2B5EF4-FFF2-40B4-BE49-F238E27FC236}">
                  <a16:creationId xmlns:a16="http://schemas.microsoft.com/office/drawing/2014/main" id="{16B9055A-C313-4DC4-B5C7-D2E86EAE40D0}"/>
                </a:ext>
              </a:extLst>
            </p:cNvPr>
            <p:cNvSpPr/>
            <p:nvPr/>
          </p:nvSpPr>
          <p:spPr>
            <a:xfrm>
              <a:off x="6391227" y="3444221"/>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95DB49B-C0C7-4665-A0DA-A41AB77AE8A5}"/>
                </a:ext>
              </a:extLst>
            </p:cNvPr>
            <p:cNvSpPr/>
            <p:nvPr/>
          </p:nvSpPr>
          <p:spPr>
            <a:xfrm>
              <a:off x="7952015" y="2398435"/>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FE098E3-A142-4CEC-97A2-D8C8D1430FBE}"/>
                </a:ext>
              </a:extLst>
            </p:cNvPr>
            <p:cNvSpPr/>
            <p:nvPr/>
          </p:nvSpPr>
          <p:spPr>
            <a:xfrm>
              <a:off x="5540828" y="2948668"/>
              <a:ext cx="304800" cy="2667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D83CB75-6F38-429E-9612-A8E50828F9DC}"/>
                </a:ext>
              </a:extLst>
            </p:cNvPr>
            <p:cNvSpPr/>
            <p:nvPr/>
          </p:nvSpPr>
          <p:spPr>
            <a:xfrm>
              <a:off x="2527262" y="3668151"/>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AB69343-99CB-4AEF-A017-5496A9F4E858}"/>
                </a:ext>
              </a:extLst>
            </p:cNvPr>
            <p:cNvSpPr/>
            <p:nvPr/>
          </p:nvSpPr>
          <p:spPr>
            <a:xfrm>
              <a:off x="4301218" y="2241023"/>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493BE0-8251-49AD-9A7B-4CA565CC1893}"/>
                </a:ext>
              </a:extLst>
            </p:cNvPr>
            <p:cNvSpPr txBox="1"/>
            <p:nvPr/>
          </p:nvSpPr>
          <p:spPr>
            <a:xfrm>
              <a:off x="6130018" y="2715986"/>
              <a:ext cx="781049" cy="504316"/>
            </a:xfrm>
            <a:prstGeom prst="rect">
              <a:avLst/>
            </a:prstGeom>
            <a:noFill/>
          </p:spPr>
          <p:txBody>
            <a:bodyPr wrap="square" rtlCol="0">
              <a:spAutoFit/>
            </a:bodyPr>
            <a:lstStyle/>
            <a:p>
              <a:r>
                <a:rPr lang="en-US" dirty="0">
                  <a:highlight>
                    <a:srgbClr val="FFFF00"/>
                  </a:highlight>
                </a:rPr>
                <a:t>k=3</a:t>
              </a:r>
            </a:p>
          </p:txBody>
        </p:sp>
        <p:sp>
          <p:nvSpPr>
            <p:cNvPr id="40" name="TextBox 39">
              <a:extLst>
                <a:ext uri="{FF2B5EF4-FFF2-40B4-BE49-F238E27FC236}">
                  <a16:creationId xmlns:a16="http://schemas.microsoft.com/office/drawing/2014/main" id="{738F7CD0-7B05-418F-9643-99431BE1F87E}"/>
                </a:ext>
              </a:extLst>
            </p:cNvPr>
            <p:cNvSpPr txBox="1"/>
            <p:nvPr/>
          </p:nvSpPr>
          <p:spPr>
            <a:xfrm>
              <a:off x="6719206" y="1804306"/>
              <a:ext cx="781049" cy="504316"/>
            </a:xfrm>
            <a:prstGeom prst="rect">
              <a:avLst/>
            </a:prstGeom>
            <a:noFill/>
          </p:spPr>
          <p:txBody>
            <a:bodyPr wrap="square" rtlCol="0">
              <a:spAutoFit/>
            </a:bodyPr>
            <a:lstStyle/>
            <a:p>
              <a:r>
                <a:rPr lang="en-US" dirty="0">
                  <a:highlight>
                    <a:srgbClr val="FFFF00"/>
                  </a:highlight>
                </a:rPr>
                <a:t>k=7</a:t>
              </a:r>
            </a:p>
          </p:txBody>
        </p:sp>
        <p:sp>
          <p:nvSpPr>
            <p:cNvPr id="13" name="TextBox 12">
              <a:extLst>
                <a:ext uri="{FF2B5EF4-FFF2-40B4-BE49-F238E27FC236}">
                  <a16:creationId xmlns:a16="http://schemas.microsoft.com/office/drawing/2014/main" id="{17A9105F-73DF-4F6A-A042-9C6B0EDE07D1}"/>
                </a:ext>
              </a:extLst>
            </p:cNvPr>
            <p:cNvSpPr txBox="1"/>
            <p:nvPr/>
          </p:nvSpPr>
          <p:spPr>
            <a:xfrm>
              <a:off x="5040086" y="4191000"/>
              <a:ext cx="1524000" cy="369332"/>
            </a:xfrm>
            <a:prstGeom prst="rect">
              <a:avLst/>
            </a:prstGeom>
            <a:noFill/>
          </p:spPr>
          <p:txBody>
            <a:bodyPr wrap="square" rtlCol="0">
              <a:spAutoFit/>
            </a:bodyPr>
            <a:lstStyle/>
            <a:p>
              <a:r>
                <a:rPr lang="en-US" dirty="0">
                  <a:highlight>
                    <a:srgbClr val="FFFF00"/>
                  </a:highlight>
                </a:rPr>
                <a:t>New Variable</a:t>
              </a:r>
            </a:p>
          </p:txBody>
        </p:sp>
      </p:grpSp>
      <p:sp>
        <p:nvSpPr>
          <p:cNvPr id="14" name="Rectangle 13">
            <a:extLst>
              <a:ext uri="{FF2B5EF4-FFF2-40B4-BE49-F238E27FC236}">
                <a16:creationId xmlns:a16="http://schemas.microsoft.com/office/drawing/2014/main" id="{5A9A951E-B4E4-40F1-8B33-BE0DFE95058C}"/>
              </a:ext>
            </a:extLst>
          </p:cNvPr>
          <p:cNvSpPr/>
          <p:nvPr/>
        </p:nvSpPr>
        <p:spPr>
          <a:xfrm>
            <a:off x="1113507" y="1351220"/>
            <a:ext cx="8422613" cy="646331"/>
          </a:xfrm>
          <a:prstGeom prst="rect">
            <a:avLst/>
          </a:prstGeom>
        </p:spPr>
        <p:txBody>
          <a:bodyPr wrap="square">
            <a:spAutoFit/>
          </a:bodyPr>
          <a:lstStyle/>
          <a:p>
            <a:pPr algn="ctr"/>
            <a:r>
              <a:rPr lang="en-US" sz="1500" dirty="0">
                <a:latin typeface="Gotham Rounded Book" pitchFamily="50" charset="0"/>
              </a:rPr>
              <a:t>KNN Algorithm is based on </a:t>
            </a:r>
            <a:r>
              <a:rPr lang="en-US" sz="1500" b="1" dirty="0">
                <a:latin typeface="Gotham Rounded Book" pitchFamily="50" charset="0"/>
              </a:rPr>
              <a:t>feature similarity</a:t>
            </a:r>
            <a:r>
              <a:rPr lang="en-US" sz="1500" dirty="0">
                <a:latin typeface="Gotham Rounded Book" pitchFamily="50" charset="0"/>
              </a:rPr>
              <a:t>: </a:t>
            </a:r>
            <a:r>
              <a:rPr lang="en-US" dirty="0"/>
              <a:t>Choosing the right value of </a:t>
            </a:r>
            <a:r>
              <a:rPr lang="en-US" i="1" dirty="0"/>
              <a:t>k</a:t>
            </a:r>
            <a:r>
              <a:rPr lang="en-US" dirty="0"/>
              <a:t> is a process called parameter tuning, and is important for better accuracy</a:t>
            </a:r>
            <a:endParaRPr lang="en-US" sz="1500" dirty="0">
              <a:latin typeface="Gotham Rounded Book" pitchFamily="50" charset="0"/>
            </a:endParaRPr>
          </a:p>
        </p:txBody>
      </p:sp>
      <p:sp>
        <p:nvSpPr>
          <p:cNvPr id="47" name="Rectangle 46">
            <a:extLst>
              <a:ext uri="{FF2B5EF4-FFF2-40B4-BE49-F238E27FC236}">
                <a16:creationId xmlns:a16="http://schemas.microsoft.com/office/drawing/2014/main" id="{81443DEE-CBFF-4B92-B7B5-1BD988A45DDC}"/>
              </a:ext>
            </a:extLst>
          </p:cNvPr>
          <p:cNvSpPr/>
          <p:nvPr/>
        </p:nvSpPr>
        <p:spPr>
          <a:xfrm>
            <a:off x="3845194" y="6107648"/>
            <a:ext cx="7296940" cy="369332"/>
          </a:xfrm>
          <a:prstGeom prst="rect">
            <a:avLst/>
          </a:prstGeom>
        </p:spPr>
        <p:txBody>
          <a:bodyPr wrap="square">
            <a:spAutoFit/>
          </a:bodyPr>
          <a:lstStyle/>
          <a:p>
            <a:pPr lvl="0"/>
            <a:r>
              <a:rPr lang="en-US" dirty="0">
                <a:solidFill>
                  <a:srgbClr val="080E14"/>
                </a:solidFill>
                <a:latin typeface="Gotham Rounded Book" pitchFamily="50" charset="0"/>
              </a:rPr>
              <a:t>But at k=7, we classify ‘?’ as </a:t>
            </a:r>
            <a:endParaRPr lang="en-US" dirty="0">
              <a:solidFill>
                <a:prstClr val="black"/>
              </a:solidFill>
              <a:latin typeface="Gotham Rounded Book" pitchFamily="50" charset="0"/>
            </a:endParaRPr>
          </a:p>
        </p:txBody>
      </p:sp>
      <p:sp>
        <p:nvSpPr>
          <p:cNvPr id="33" name="Isosceles Triangle 32">
            <a:extLst>
              <a:ext uri="{FF2B5EF4-FFF2-40B4-BE49-F238E27FC236}">
                <a16:creationId xmlns:a16="http://schemas.microsoft.com/office/drawing/2014/main" id="{060066F3-A111-4FA1-B32E-22975252F0A4}"/>
              </a:ext>
            </a:extLst>
          </p:cNvPr>
          <p:cNvSpPr/>
          <p:nvPr/>
        </p:nvSpPr>
        <p:spPr>
          <a:xfrm>
            <a:off x="7550925" y="6107648"/>
            <a:ext cx="227020" cy="279022"/>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9BE0A807-D71E-4889-829A-BAB1BD475EC3}"/>
              </a:ext>
            </a:extLst>
          </p:cNvPr>
          <p:cNvSpPr/>
          <p:nvPr/>
        </p:nvSpPr>
        <p:spPr>
          <a:xfrm>
            <a:off x="5016715" y="3900334"/>
            <a:ext cx="227020" cy="1953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a:extLst>
              <a:ext uri="{FF2B5EF4-FFF2-40B4-BE49-F238E27FC236}">
                <a16:creationId xmlns:a16="http://schemas.microsoft.com/office/drawing/2014/main" id="{5FBC54DD-F3B9-43E4-9788-CEFABB41D64B}"/>
              </a:ext>
            </a:extLst>
          </p:cNvPr>
          <p:cNvSpPr/>
          <p:nvPr/>
        </p:nvSpPr>
        <p:spPr>
          <a:xfrm>
            <a:off x="6280526" y="5063123"/>
            <a:ext cx="227020" cy="279022"/>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700275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 we choose the factor ‘k’?</a:t>
            </a:r>
          </a:p>
        </p:txBody>
      </p:sp>
      <p:grpSp>
        <p:nvGrpSpPr>
          <p:cNvPr id="15" name="Group 14">
            <a:extLst>
              <a:ext uri="{FF2B5EF4-FFF2-40B4-BE49-F238E27FC236}">
                <a16:creationId xmlns:a16="http://schemas.microsoft.com/office/drawing/2014/main" id="{589EB5CD-69F6-4A43-ACB0-6705C10E878B}"/>
              </a:ext>
            </a:extLst>
          </p:cNvPr>
          <p:cNvGrpSpPr/>
          <p:nvPr/>
        </p:nvGrpSpPr>
        <p:grpSpPr>
          <a:xfrm>
            <a:off x="3453222" y="2174799"/>
            <a:ext cx="4849189" cy="3660802"/>
            <a:chOff x="2527262" y="1287739"/>
            <a:chExt cx="6510587" cy="4998761"/>
          </a:xfrm>
        </p:grpSpPr>
        <p:sp>
          <p:nvSpPr>
            <p:cNvPr id="5" name="Oval 4">
              <a:extLst>
                <a:ext uri="{FF2B5EF4-FFF2-40B4-BE49-F238E27FC236}">
                  <a16:creationId xmlns:a16="http://schemas.microsoft.com/office/drawing/2014/main" id="{C51D683D-0B00-4B8C-B5FC-532594393742}"/>
                </a:ext>
              </a:extLst>
            </p:cNvPr>
            <p:cNvSpPr/>
            <p:nvPr/>
          </p:nvSpPr>
          <p:spPr>
            <a:xfrm>
              <a:off x="3352800" y="1638300"/>
              <a:ext cx="4686300" cy="46482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6328B58-460F-4804-AC10-EF4AFDFA4652}"/>
                </a:ext>
              </a:extLst>
            </p:cNvPr>
            <p:cNvSpPr/>
            <p:nvPr/>
          </p:nvSpPr>
          <p:spPr>
            <a:xfrm>
              <a:off x="4453618" y="2715986"/>
              <a:ext cx="2479221" cy="246697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E79B4D-87E1-4BDA-BD0D-D16E1173E700}"/>
                </a:ext>
              </a:extLst>
            </p:cNvPr>
            <p:cNvSpPr/>
            <p:nvPr/>
          </p:nvSpPr>
          <p:spPr>
            <a:xfrm>
              <a:off x="5467350" y="3714750"/>
              <a:ext cx="457200" cy="476250"/>
            </a:xfrm>
            <a:prstGeom prst="ellipse">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7" name="Isosceles Triangle 6">
              <a:extLst>
                <a:ext uri="{FF2B5EF4-FFF2-40B4-BE49-F238E27FC236}">
                  <a16:creationId xmlns:a16="http://schemas.microsoft.com/office/drawing/2014/main" id="{7945A1C9-1141-407B-99F9-7420E4B68F1B}"/>
                </a:ext>
              </a:extLst>
            </p:cNvPr>
            <p:cNvSpPr/>
            <p:nvPr/>
          </p:nvSpPr>
          <p:spPr>
            <a:xfrm>
              <a:off x="8575221" y="3588204"/>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50BE662D-7B90-4D2C-9CB6-153A0703008E}"/>
                </a:ext>
              </a:extLst>
            </p:cNvPr>
            <p:cNvSpPr/>
            <p:nvPr/>
          </p:nvSpPr>
          <p:spPr>
            <a:xfrm>
              <a:off x="7334250" y="2857500"/>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C9CBFE5-A679-485F-B0DB-4C7A1C0BA5DE}"/>
                </a:ext>
              </a:extLst>
            </p:cNvPr>
            <p:cNvSpPr/>
            <p:nvPr/>
          </p:nvSpPr>
          <p:spPr>
            <a:xfrm>
              <a:off x="8733049" y="1818596"/>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5CC035C8-A6A6-43D9-B332-E67F5068A13C}"/>
                </a:ext>
              </a:extLst>
            </p:cNvPr>
            <p:cNvSpPr/>
            <p:nvPr/>
          </p:nvSpPr>
          <p:spPr>
            <a:xfrm>
              <a:off x="7465386" y="4458637"/>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Isosceles Triangle 27">
              <a:extLst>
                <a:ext uri="{FF2B5EF4-FFF2-40B4-BE49-F238E27FC236}">
                  <a16:creationId xmlns:a16="http://schemas.microsoft.com/office/drawing/2014/main" id="{2A3556E8-05E4-46CC-BD37-81E4232AE3D8}"/>
                </a:ext>
              </a:extLst>
            </p:cNvPr>
            <p:cNvSpPr/>
            <p:nvPr/>
          </p:nvSpPr>
          <p:spPr>
            <a:xfrm>
              <a:off x="6628039" y="1287739"/>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16B9055A-C313-4DC4-B5C7-D2E86EAE40D0}"/>
                </a:ext>
              </a:extLst>
            </p:cNvPr>
            <p:cNvSpPr/>
            <p:nvPr/>
          </p:nvSpPr>
          <p:spPr>
            <a:xfrm>
              <a:off x="5467350" y="5734050"/>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95DB49B-C0C7-4665-A0DA-A41AB77AE8A5}"/>
                </a:ext>
              </a:extLst>
            </p:cNvPr>
            <p:cNvSpPr/>
            <p:nvPr/>
          </p:nvSpPr>
          <p:spPr>
            <a:xfrm>
              <a:off x="7952015" y="2398435"/>
              <a:ext cx="304800" cy="381000"/>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FE098E3-A142-4CEC-97A2-D8C8D1430FBE}"/>
                </a:ext>
              </a:extLst>
            </p:cNvPr>
            <p:cNvSpPr/>
            <p:nvPr/>
          </p:nvSpPr>
          <p:spPr>
            <a:xfrm>
              <a:off x="5540828" y="2948668"/>
              <a:ext cx="304800" cy="2667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D83CB75-6F38-429E-9612-A8E50828F9DC}"/>
                </a:ext>
              </a:extLst>
            </p:cNvPr>
            <p:cNvSpPr/>
            <p:nvPr/>
          </p:nvSpPr>
          <p:spPr>
            <a:xfrm>
              <a:off x="2527262" y="3668151"/>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B75FC6-11C1-4FB6-B840-14F70341850A}"/>
                </a:ext>
              </a:extLst>
            </p:cNvPr>
            <p:cNvSpPr/>
            <p:nvPr/>
          </p:nvSpPr>
          <p:spPr>
            <a:xfrm>
              <a:off x="2962126" y="2425475"/>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AB69343-99CB-4AEF-A017-5496A9F4E858}"/>
                </a:ext>
              </a:extLst>
            </p:cNvPr>
            <p:cNvSpPr/>
            <p:nvPr/>
          </p:nvSpPr>
          <p:spPr>
            <a:xfrm>
              <a:off x="4301218" y="2241023"/>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BCF1E0-3419-4EF0-8ECA-D26B4B750C3C}"/>
                </a:ext>
              </a:extLst>
            </p:cNvPr>
            <p:cNvSpPr/>
            <p:nvPr/>
          </p:nvSpPr>
          <p:spPr>
            <a:xfrm>
              <a:off x="3616272" y="3984442"/>
              <a:ext cx="304800" cy="26670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F493BE0-8251-49AD-9A7B-4CA565CC1893}"/>
                </a:ext>
              </a:extLst>
            </p:cNvPr>
            <p:cNvSpPr txBox="1"/>
            <p:nvPr/>
          </p:nvSpPr>
          <p:spPr>
            <a:xfrm>
              <a:off x="6130018" y="2715986"/>
              <a:ext cx="781050" cy="369332"/>
            </a:xfrm>
            <a:prstGeom prst="rect">
              <a:avLst/>
            </a:prstGeom>
            <a:noFill/>
          </p:spPr>
          <p:txBody>
            <a:bodyPr wrap="square" rtlCol="0">
              <a:spAutoFit/>
            </a:bodyPr>
            <a:lstStyle/>
            <a:p>
              <a:r>
                <a:rPr lang="en-US" dirty="0">
                  <a:highlight>
                    <a:srgbClr val="FFFF00"/>
                  </a:highlight>
                </a:rPr>
                <a:t>K=1</a:t>
              </a:r>
            </a:p>
          </p:txBody>
        </p:sp>
        <p:sp>
          <p:nvSpPr>
            <p:cNvPr id="40" name="TextBox 39">
              <a:extLst>
                <a:ext uri="{FF2B5EF4-FFF2-40B4-BE49-F238E27FC236}">
                  <a16:creationId xmlns:a16="http://schemas.microsoft.com/office/drawing/2014/main" id="{738F7CD0-7B05-418F-9643-99431BE1F87E}"/>
                </a:ext>
              </a:extLst>
            </p:cNvPr>
            <p:cNvSpPr txBox="1"/>
            <p:nvPr/>
          </p:nvSpPr>
          <p:spPr>
            <a:xfrm>
              <a:off x="6719207" y="1804307"/>
              <a:ext cx="781050" cy="369332"/>
            </a:xfrm>
            <a:prstGeom prst="rect">
              <a:avLst/>
            </a:prstGeom>
            <a:noFill/>
          </p:spPr>
          <p:txBody>
            <a:bodyPr wrap="square" rtlCol="0">
              <a:spAutoFit/>
            </a:bodyPr>
            <a:lstStyle/>
            <a:p>
              <a:r>
                <a:rPr lang="en-US" dirty="0">
                  <a:highlight>
                    <a:srgbClr val="FFFF00"/>
                  </a:highlight>
                </a:rPr>
                <a:t>K=3</a:t>
              </a:r>
            </a:p>
          </p:txBody>
        </p:sp>
        <p:sp>
          <p:nvSpPr>
            <p:cNvPr id="13" name="TextBox 12">
              <a:extLst>
                <a:ext uri="{FF2B5EF4-FFF2-40B4-BE49-F238E27FC236}">
                  <a16:creationId xmlns:a16="http://schemas.microsoft.com/office/drawing/2014/main" id="{17A9105F-73DF-4F6A-A042-9C6B0EDE07D1}"/>
                </a:ext>
              </a:extLst>
            </p:cNvPr>
            <p:cNvSpPr txBox="1"/>
            <p:nvPr/>
          </p:nvSpPr>
          <p:spPr>
            <a:xfrm>
              <a:off x="5040086" y="4191000"/>
              <a:ext cx="1524000" cy="369332"/>
            </a:xfrm>
            <a:prstGeom prst="rect">
              <a:avLst/>
            </a:prstGeom>
            <a:noFill/>
          </p:spPr>
          <p:txBody>
            <a:bodyPr wrap="square" rtlCol="0">
              <a:spAutoFit/>
            </a:bodyPr>
            <a:lstStyle/>
            <a:p>
              <a:r>
                <a:rPr lang="en-US" dirty="0">
                  <a:highlight>
                    <a:srgbClr val="FFFF00"/>
                  </a:highlight>
                </a:rPr>
                <a:t>New Variable</a:t>
              </a:r>
            </a:p>
          </p:txBody>
        </p:sp>
      </p:grpSp>
      <p:sp>
        <p:nvSpPr>
          <p:cNvPr id="14" name="Rectangle 13">
            <a:extLst>
              <a:ext uri="{FF2B5EF4-FFF2-40B4-BE49-F238E27FC236}">
                <a16:creationId xmlns:a16="http://schemas.microsoft.com/office/drawing/2014/main" id="{5A9A951E-B4E4-40F1-8B33-BE0DFE95058C}"/>
              </a:ext>
            </a:extLst>
          </p:cNvPr>
          <p:cNvSpPr/>
          <p:nvPr/>
        </p:nvSpPr>
        <p:spPr>
          <a:xfrm>
            <a:off x="1113507" y="1351220"/>
            <a:ext cx="8422613" cy="646331"/>
          </a:xfrm>
          <a:prstGeom prst="rect">
            <a:avLst/>
          </a:prstGeom>
        </p:spPr>
        <p:txBody>
          <a:bodyPr wrap="square">
            <a:spAutoFit/>
          </a:bodyPr>
          <a:lstStyle/>
          <a:p>
            <a:pPr algn="ctr"/>
            <a:r>
              <a:rPr lang="en-US" sz="1500" dirty="0">
                <a:latin typeface="Gotham Rounded Book" pitchFamily="50" charset="0"/>
              </a:rPr>
              <a:t>KNN Algorithm is based on </a:t>
            </a:r>
            <a:r>
              <a:rPr lang="en-US" sz="1500" b="1" dirty="0">
                <a:latin typeface="Gotham Rounded Book" pitchFamily="50" charset="0"/>
              </a:rPr>
              <a:t>feature similarity</a:t>
            </a:r>
            <a:r>
              <a:rPr lang="en-US" sz="1500" dirty="0">
                <a:latin typeface="Gotham Rounded Book" pitchFamily="50" charset="0"/>
              </a:rPr>
              <a:t>: </a:t>
            </a:r>
            <a:r>
              <a:rPr lang="en-US" dirty="0"/>
              <a:t>Choosing the right value of </a:t>
            </a:r>
            <a:r>
              <a:rPr lang="en-US" i="1" dirty="0"/>
              <a:t>k</a:t>
            </a:r>
            <a:r>
              <a:rPr lang="en-US" dirty="0"/>
              <a:t> is a process called parameter tuning, and is important for better accuracy</a:t>
            </a:r>
            <a:endParaRPr lang="en-US" sz="1500" dirty="0">
              <a:latin typeface="Gotham Rounded Book" pitchFamily="50" charset="0"/>
            </a:endParaRPr>
          </a:p>
        </p:txBody>
      </p:sp>
      <p:sp>
        <p:nvSpPr>
          <p:cNvPr id="47" name="Rectangle 46">
            <a:extLst>
              <a:ext uri="{FF2B5EF4-FFF2-40B4-BE49-F238E27FC236}">
                <a16:creationId xmlns:a16="http://schemas.microsoft.com/office/drawing/2014/main" id="{81443DEE-CBFF-4B92-B7B5-1BD988A45DDC}"/>
              </a:ext>
            </a:extLst>
          </p:cNvPr>
          <p:cNvSpPr/>
          <p:nvPr/>
        </p:nvSpPr>
        <p:spPr>
          <a:xfrm>
            <a:off x="3793445" y="6107648"/>
            <a:ext cx="7296940" cy="369332"/>
          </a:xfrm>
          <a:prstGeom prst="rect">
            <a:avLst/>
          </a:prstGeom>
        </p:spPr>
        <p:txBody>
          <a:bodyPr wrap="square">
            <a:spAutoFit/>
          </a:bodyPr>
          <a:lstStyle/>
          <a:p>
            <a:pPr lvl="0"/>
            <a:r>
              <a:rPr lang="en-US" dirty="0">
                <a:solidFill>
                  <a:srgbClr val="080E14"/>
                </a:solidFill>
                <a:latin typeface="Gotham Rounded Book" pitchFamily="50" charset="0"/>
              </a:rPr>
              <a:t>So at k=3, we can classify ‘?’ as </a:t>
            </a:r>
            <a:endParaRPr lang="en-US" dirty="0">
              <a:solidFill>
                <a:prstClr val="black"/>
              </a:solidFill>
              <a:latin typeface="Gotham Rounded Book" pitchFamily="50" charset="0"/>
            </a:endParaRPr>
          </a:p>
        </p:txBody>
      </p:sp>
      <p:sp>
        <p:nvSpPr>
          <p:cNvPr id="32" name="Isosceles Triangle 31">
            <a:extLst>
              <a:ext uri="{FF2B5EF4-FFF2-40B4-BE49-F238E27FC236}">
                <a16:creationId xmlns:a16="http://schemas.microsoft.com/office/drawing/2014/main" id="{FD565F68-1690-4B6B-9C3C-D3D78D15C3DA}"/>
              </a:ext>
            </a:extLst>
          </p:cNvPr>
          <p:cNvSpPr/>
          <p:nvPr/>
        </p:nvSpPr>
        <p:spPr>
          <a:xfrm>
            <a:off x="7654982" y="3662628"/>
            <a:ext cx="245927" cy="229327"/>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Isosceles Triangle 32">
            <a:extLst>
              <a:ext uri="{FF2B5EF4-FFF2-40B4-BE49-F238E27FC236}">
                <a16:creationId xmlns:a16="http://schemas.microsoft.com/office/drawing/2014/main" id="{060066F3-A111-4FA1-B32E-22975252F0A4}"/>
              </a:ext>
            </a:extLst>
          </p:cNvPr>
          <p:cNvSpPr/>
          <p:nvPr/>
        </p:nvSpPr>
        <p:spPr>
          <a:xfrm>
            <a:off x="7550925" y="6107648"/>
            <a:ext cx="227020" cy="279022"/>
          </a:xfrm>
          <a:prstGeom prst="triangle">
            <a:avLst/>
          </a:prstGeom>
          <a:solidFill>
            <a:srgbClr val="7505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Rectangle 2">
            <a:extLst>
              <a:ext uri="{FF2B5EF4-FFF2-40B4-BE49-F238E27FC236}">
                <a16:creationId xmlns:a16="http://schemas.microsoft.com/office/drawing/2014/main" id="{72C5C368-01B9-440A-9B13-2D884EC5D364}"/>
              </a:ext>
            </a:extLst>
          </p:cNvPr>
          <p:cNvSpPr/>
          <p:nvPr/>
        </p:nvSpPr>
        <p:spPr>
          <a:xfrm>
            <a:off x="1113507" y="1351220"/>
            <a:ext cx="8422613" cy="512576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6BED8DB-C7BA-4CFD-ACD1-D606DEF382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751" r="937" b="48151"/>
          <a:stretch/>
        </p:blipFill>
        <p:spPr>
          <a:xfrm>
            <a:off x="773033" y="2758273"/>
            <a:ext cx="2518038" cy="2614569"/>
          </a:xfrm>
          <a:prstGeom prst="rect">
            <a:avLst/>
          </a:prstGeom>
        </p:spPr>
      </p:pic>
      <p:sp>
        <p:nvSpPr>
          <p:cNvPr id="39" name="Thought Bubble: Cloud 38">
            <a:extLst>
              <a:ext uri="{FF2B5EF4-FFF2-40B4-BE49-F238E27FC236}">
                <a16:creationId xmlns:a16="http://schemas.microsoft.com/office/drawing/2014/main" id="{2F3CABA0-F065-4F52-AB01-001296F5B650}"/>
              </a:ext>
            </a:extLst>
          </p:cNvPr>
          <p:cNvSpPr/>
          <p:nvPr/>
        </p:nvSpPr>
        <p:spPr>
          <a:xfrm>
            <a:off x="4699836" y="1540313"/>
            <a:ext cx="4154054" cy="2139841"/>
          </a:xfrm>
          <a:prstGeom prst="cloudCallout">
            <a:avLst>
              <a:gd name="adj1" fmla="val -65432"/>
              <a:gd name="adj2" fmla="val 570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class of unknown data point was       at k=3 but  changed at k=7, so which k should we choose?</a:t>
            </a:r>
          </a:p>
        </p:txBody>
      </p:sp>
      <p:sp>
        <p:nvSpPr>
          <p:cNvPr id="41" name="Rectangle 40">
            <a:extLst>
              <a:ext uri="{FF2B5EF4-FFF2-40B4-BE49-F238E27FC236}">
                <a16:creationId xmlns:a16="http://schemas.microsoft.com/office/drawing/2014/main" id="{7AA580FF-7CDC-4ABF-8182-2C72EEA71BCC}"/>
              </a:ext>
            </a:extLst>
          </p:cNvPr>
          <p:cNvSpPr/>
          <p:nvPr/>
        </p:nvSpPr>
        <p:spPr>
          <a:xfrm>
            <a:off x="6491330" y="2348191"/>
            <a:ext cx="227020" cy="195316"/>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217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BBBA-8783-4E40-A89F-F9EBB7384F3A}"/>
              </a:ext>
            </a:extLst>
          </p:cNvPr>
          <p:cNvSpPr>
            <a:spLocks noGrp="1"/>
          </p:cNvSpPr>
          <p:nvPr>
            <p:ph type="title"/>
          </p:nvPr>
        </p:nvSpPr>
        <p:spPr/>
        <p:txBody>
          <a:bodyPr/>
          <a:lstStyle/>
          <a:p>
            <a:r>
              <a:rPr lang="en-US" dirty="0"/>
              <a:t>How do we choose the factor ‘k’?</a:t>
            </a:r>
          </a:p>
        </p:txBody>
      </p:sp>
      <p:sp>
        <p:nvSpPr>
          <p:cNvPr id="5" name="Right Arrow 69">
            <a:extLst>
              <a:ext uri="{FF2B5EF4-FFF2-40B4-BE49-F238E27FC236}">
                <a16:creationId xmlns:a16="http://schemas.microsoft.com/office/drawing/2014/main" id="{0C663DC7-8CD8-4597-BAE6-6F3D54ED0CED}"/>
              </a:ext>
            </a:extLst>
          </p:cNvPr>
          <p:cNvSpPr/>
          <p:nvPr/>
        </p:nvSpPr>
        <p:spPr>
          <a:xfrm>
            <a:off x="2039440" y="4212961"/>
            <a:ext cx="741859" cy="776833"/>
          </a:xfrm>
          <a:prstGeom prst="rightArrow">
            <a:avLst>
              <a:gd name="adj1" fmla="val 52703"/>
              <a:gd name="adj2" fmla="val 50000"/>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endParaRPr>
          </a:p>
        </p:txBody>
      </p:sp>
      <p:grpSp>
        <p:nvGrpSpPr>
          <p:cNvPr id="6" name="Group 5">
            <a:extLst>
              <a:ext uri="{FF2B5EF4-FFF2-40B4-BE49-F238E27FC236}">
                <a16:creationId xmlns:a16="http://schemas.microsoft.com/office/drawing/2014/main" id="{2E180DAF-5467-456F-82DC-6DEC1A1923A1}"/>
              </a:ext>
            </a:extLst>
          </p:cNvPr>
          <p:cNvGrpSpPr/>
          <p:nvPr/>
        </p:nvGrpSpPr>
        <p:grpSpPr>
          <a:xfrm>
            <a:off x="2476500" y="4229100"/>
            <a:ext cx="7886701" cy="762000"/>
            <a:chOff x="4702174" y="4742453"/>
            <a:chExt cx="10213974" cy="710062"/>
          </a:xfrm>
          <a:solidFill>
            <a:schemeClr val="accent2">
              <a:lumMod val="75000"/>
            </a:schemeClr>
          </a:solidFill>
          <a:effectLst>
            <a:outerShdw blurRad="50800" dist="38100" dir="2700000" algn="tl" rotWithShape="0">
              <a:prstClr val="black">
                <a:alpha val="40000"/>
              </a:prstClr>
            </a:outerShdw>
          </a:effectLst>
        </p:grpSpPr>
        <p:sp>
          <p:nvSpPr>
            <p:cNvPr id="7" name="Chevron 68">
              <a:extLst>
                <a:ext uri="{FF2B5EF4-FFF2-40B4-BE49-F238E27FC236}">
                  <a16:creationId xmlns:a16="http://schemas.microsoft.com/office/drawing/2014/main" id="{E758495E-4F6E-457F-B134-447BCA535E05}"/>
                </a:ext>
              </a:extLst>
            </p:cNvPr>
            <p:cNvSpPr/>
            <p:nvPr/>
          </p:nvSpPr>
          <p:spPr>
            <a:xfrm>
              <a:off x="4702174" y="4742453"/>
              <a:ext cx="10213974" cy="7100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chemeClr val="bg1"/>
                </a:solidFill>
              </a:endParaRPr>
            </a:p>
          </p:txBody>
        </p:sp>
        <p:sp>
          <p:nvSpPr>
            <p:cNvPr id="8" name="Rectangle 7">
              <a:extLst>
                <a:ext uri="{FF2B5EF4-FFF2-40B4-BE49-F238E27FC236}">
                  <a16:creationId xmlns:a16="http://schemas.microsoft.com/office/drawing/2014/main" id="{B10DF85C-9328-4195-858A-2EEB5743042E}"/>
                </a:ext>
              </a:extLst>
            </p:cNvPr>
            <p:cNvSpPr/>
            <p:nvPr/>
          </p:nvSpPr>
          <p:spPr>
            <a:xfrm>
              <a:off x="5320741" y="4930826"/>
              <a:ext cx="9368461" cy="301138"/>
            </a:xfrm>
            <a:prstGeom prst="rect">
              <a:avLst/>
            </a:prstGeom>
            <a:grpFill/>
          </p:spPr>
          <p:txBody>
            <a:bodyPr wrap="none">
              <a:spAutoFit/>
            </a:bodyPr>
            <a:lstStyle/>
            <a:p>
              <a:pPr defTabSz="914378"/>
              <a:r>
                <a:rPr lang="en-US" sz="1500" dirty="0">
                  <a:solidFill>
                    <a:schemeClr val="bg1"/>
                  </a:solidFill>
                  <a:latin typeface="Gotham Rounded Book" pitchFamily="50" charset="0"/>
                </a:rPr>
                <a:t>Odd value of K is selected to avoid confusion between two classes of data</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9" name="Right Arrow 69">
            <a:extLst>
              <a:ext uri="{FF2B5EF4-FFF2-40B4-BE49-F238E27FC236}">
                <a16:creationId xmlns:a16="http://schemas.microsoft.com/office/drawing/2014/main" id="{48B9C5E8-E6BB-4CE1-B71D-458A983C65E1}"/>
              </a:ext>
            </a:extLst>
          </p:cNvPr>
          <p:cNvSpPr/>
          <p:nvPr/>
        </p:nvSpPr>
        <p:spPr>
          <a:xfrm>
            <a:off x="2032096" y="3247034"/>
            <a:ext cx="749204" cy="827500"/>
          </a:xfrm>
          <a:prstGeom prst="rightArrow">
            <a:avLst>
              <a:gd name="adj1" fmla="val 52703"/>
              <a:gd name="adj2" fmla="val 50000"/>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endParaRPr>
          </a:p>
        </p:txBody>
      </p:sp>
      <p:grpSp>
        <p:nvGrpSpPr>
          <p:cNvPr id="10" name="Group 9">
            <a:extLst>
              <a:ext uri="{FF2B5EF4-FFF2-40B4-BE49-F238E27FC236}">
                <a16:creationId xmlns:a16="http://schemas.microsoft.com/office/drawing/2014/main" id="{73826CA2-E1FF-4C9D-900F-70F35EC032C2}"/>
              </a:ext>
            </a:extLst>
          </p:cNvPr>
          <p:cNvGrpSpPr/>
          <p:nvPr/>
        </p:nvGrpSpPr>
        <p:grpSpPr>
          <a:xfrm>
            <a:off x="2465483" y="3275659"/>
            <a:ext cx="7886700" cy="762000"/>
            <a:chOff x="4702174" y="4742451"/>
            <a:chExt cx="10213974" cy="710062"/>
          </a:xfrm>
          <a:solidFill>
            <a:schemeClr val="accent2">
              <a:lumMod val="50000"/>
            </a:schemeClr>
          </a:solidFill>
          <a:effectLst>
            <a:outerShdw blurRad="50800" dist="38100" dir="2700000" algn="tl" rotWithShape="0">
              <a:prstClr val="black">
                <a:alpha val="40000"/>
              </a:prstClr>
            </a:outerShdw>
          </a:effectLst>
        </p:grpSpPr>
        <p:sp>
          <p:nvSpPr>
            <p:cNvPr id="11" name="Chevron 68">
              <a:extLst>
                <a:ext uri="{FF2B5EF4-FFF2-40B4-BE49-F238E27FC236}">
                  <a16:creationId xmlns:a16="http://schemas.microsoft.com/office/drawing/2014/main" id="{0BED0B7F-41DF-4A36-9ADE-C96C2FDC2457}"/>
                </a:ext>
              </a:extLst>
            </p:cNvPr>
            <p:cNvSpPr/>
            <p:nvPr/>
          </p:nvSpPr>
          <p:spPr>
            <a:xfrm>
              <a:off x="4702174" y="4742451"/>
              <a:ext cx="10213974" cy="7100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black"/>
                </a:solidFill>
              </a:endParaRPr>
            </a:p>
          </p:txBody>
        </p:sp>
        <p:sp>
          <p:nvSpPr>
            <p:cNvPr id="12" name="Rectangle 11">
              <a:extLst>
                <a:ext uri="{FF2B5EF4-FFF2-40B4-BE49-F238E27FC236}">
                  <a16:creationId xmlns:a16="http://schemas.microsoft.com/office/drawing/2014/main" id="{B1972E68-3F2C-490C-9361-92A9F2C3EE34}"/>
                </a:ext>
              </a:extLst>
            </p:cNvPr>
            <p:cNvSpPr/>
            <p:nvPr/>
          </p:nvSpPr>
          <p:spPr>
            <a:xfrm>
              <a:off x="5335009" y="4926099"/>
              <a:ext cx="6475472" cy="301138"/>
            </a:xfrm>
            <a:prstGeom prst="rect">
              <a:avLst/>
            </a:prstGeom>
            <a:grpFill/>
          </p:spPr>
          <p:txBody>
            <a:bodyPr wrap="none">
              <a:spAutoFit/>
            </a:bodyPr>
            <a:lstStyle/>
            <a:p>
              <a:pPr defTabSz="914378"/>
              <a:r>
                <a:rPr lang="en-US" sz="1500" dirty="0">
                  <a:solidFill>
                    <a:schemeClr val="bg1"/>
                  </a:solidFill>
                  <a:latin typeface="Gotham Rounded Book" pitchFamily="50" charset="0"/>
                </a:rPr>
                <a:t>Sqrt(n), where n is the total number of data points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Rectangle: Rounded Corners 24">
            <a:extLst>
              <a:ext uri="{FF2B5EF4-FFF2-40B4-BE49-F238E27FC236}">
                <a16:creationId xmlns:a16="http://schemas.microsoft.com/office/drawing/2014/main" id="{43D26E24-DCF9-453B-A98B-EAF2A3428544}"/>
              </a:ext>
            </a:extLst>
          </p:cNvPr>
          <p:cNvSpPr/>
          <p:nvPr/>
        </p:nvSpPr>
        <p:spPr>
          <a:xfrm>
            <a:off x="3356243" y="1978925"/>
            <a:ext cx="5216860" cy="735282"/>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Rounded Corners 25">
            <a:extLst>
              <a:ext uri="{FF2B5EF4-FFF2-40B4-BE49-F238E27FC236}">
                <a16:creationId xmlns:a16="http://schemas.microsoft.com/office/drawing/2014/main" id="{3FFD8218-7C8D-40AE-B1AF-3BC1E9B69B66}"/>
              </a:ext>
            </a:extLst>
          </p:cNvPr>
          <p:cNvSpPr/>
          <p:nvPr/>
        </p:nvSpPr>
        <p:spPr>
          <a:xfrm>
            <a:off x="3325717" y="1913598"/>
            <a:ext cx="5191396" cy="764253"/>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otham Rounded Book" pitchFamily="50" charset="0"/>
              </a:rPr>
              <a:t>To choose a value of k:</a:t>
            </a:r>
          </a:p>
        </p:txBody>
      </p:sp>
    </p:spTree>
    <p:extLst>
      <p:ext uri="{BB962C8B-B14F-4D97-AF65-F5344CB8AC3E}">
        <p14:creationId xmlns:p14="http://schemas.microsoft.com/office/powerpoint/2010/main" val="43547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BBBA-8783-4E40-A89F-F9EBB7384F3A}"/>
              </a:ext>
            </a:extLst>
          </p:cNvPr>
          <p:cNvSpPr>
            <a:spLocks noGrp="1"/>
          </p:cNvSpPr>
          <p:nvPr>
            <p:ph type="title"/>
          </p:nvPr>
        </p:nvSpPr>
        <p:spPr/>
        <p:txBody>
          <a:bodyPr/>
          <a:lstStyle/>
          <a:p>
            <a:r>
              <a:rPr lang="en-US" dirty="0"/>
              <a:t>How do we choose the factor ‘k’?</a:t>
            </a:r>
          </a:p>
        </p:txBody>
      </p:sp>
      <p:sp>
        <p:nvSpPr>
          <p:cNvPr id="5" name="Right Arrow 69">
            <a:extLst>
              <a:ext uri="{FF2B5EF4-FFF2-40B4-BE49-F238E27FC236}">
                <a16:creationId xmlns:a16="http://schemas.microsoft.com/office/drawing/2014/main" id="{0C663DC7-8CD8-4597-BAE6-6F3D54ED0CED}"/>
              </a:ext>
            </a:extLst>
          </p:cNvPr>
          <p:cNvSpPr/>
          <p:nvPr/>
        </p:nvSpPr>
        <p:spPr>
          <a:xfrm>
            <a:off x="2039440" y="4212961"/>
            <a:ext cx="741859" cy="776833"/>
          </a:xfrm>
          <a:prstGeom prst="rightArrow">
            <a:avLst>
              <a:gd name="adj1" fmla="val 52703"/>
              <a:gd name="adj2" fmla="val 50000"/>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endParaRPr>
          </a:p>
        </p:txBody>
      </p:sp>
      <p:grpSp>
        <p:nvGrpSpPr>
          <p:cNvPr id="6" name="Group 5">
            <a:extLst>
              <a:ext uri="{FF2B5EF4-FFF2-40B4-BE49-F238E27FC236}">
                <a16:creationId xmlns:a16="http://schemas.microsoft.com/office/drawing/2014/main" id="{2E180DAF-5467-456F-82DC-6DEC1A1923A1}"/>
              </a:ext>
            </a:extLst>
          </p:cNvPr>
          <p:cNvGrpSpPr/>
          <p:nvPr/>
        </p:nvGrpSpPr>
        <p:grpSpPr>
          <a:xfrm>
            <a:off x="2476500" y="4229100"/>
            <a:ext cx="7886701" cy="762000"/>
            <a:chOff x="4702174" y="4742453"/>
            <a:chExt cx="10213974" cy="710062"/>
          </a:xfrm>
          <a:solidFill>
            <a:schemeClr val="accent2">
              <a:lumMod val="75000"/>
            </a:schemeClr>
          </a:solidFill>
          <a:effectLst>
            <a:outerShdw blurRad="50800" dist="38100" dir="2700000" algn="tl" rotWithShape="0">
              <a:prstClr val="black">
                <a:alpha val="40000"/>
              </a:prstClr>
            </a:outerShdw>
          </a:effectLst>
        </p:grpSpPr>
        <p:sp>
          <p:nvSpPr>
            <p:cNvPr id="7" name="Chevron 68">
              <a:extLst>
                <a:ext uri="{FF2B5EF4-FFF2-40B4-BE49-F238E27FC236}">
                  <a16:creationId xmlns:a16="http://schemas.microsoft.com/office/drawing/2014/main" id="{E758495E-4F6E-457F-B134-447BCA535E05}"/>
                </a:ext>
              </a:extLst>
            </p:cNvPr>
            <p:cNvSpPr/>
            <p:nvPr/>
          </p:nvSpPr>
          <p:spPr>
            <a:xfrm>
              <a:off x="4702174" y="4742453"/>
              <a:ext cx="10213974" cy="7100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chemeClr val="bg1"/>
                </a:solidFill>
              </a:endParaRPr>
            </a:p>
          </p:txBody>
        </p:sp>
        <p:sp>
          <p:nvSpPr>
            <p:cNvPr id="8" name="Rectangle 7">
              <a:extLst>
                <a:ext uri="{FF2B5EF4-FFF2-40B4-BE49-F238E27FC236}">
                  <a16:creationId xmlns:a16="http://schemas.microsoft.com/office/drawing/2014/main" id="{B10DF85C-9328-4195-858A-2EEB5743042E}"/>
                </a:ext>
              </a:extLst>
            </p:cNvPr>
            <p:cNvSpPr/>
            <p:nvPr/>
          </p:nvSpPr>
          <p:spPr>
            <a:xfrm>
              <a:off x="5320741" y="4930826"/>
              <a:ext cx="9368461" cy="301138"/>
            </a:xfrm>
            <a:prstGeom prst="rect">
              <a:avLst/>
            </a:prstGeom>
            <a:grpFill/>
          </p:spPr>
          <p:txBody>
            <a:bodyPr wrap="none">
              <a:spAutoFit/>
            </a:bodyPr>
            <a:lstStyle/>
            <a:p>
              <a:pPr defTabSz="914378"/>
              <a:r>
                <a:rPr lang="en-US" sz="1500" dirty="0">
                  <a:solidFill>
                    <a:schemeClr val="bg1"/>
                  </a:solidFill>
                  <a:latin typeface="Gotham Rounded Book" pitchFamily="50" charset="0"/>
                </a:rPr>
                <a:t>Odd value of K is selected to avoid confusion between two classes of data</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9" name="Right Arrow 69">
            <a:extLst>
              <a:ext uri="{FF2B5EF4-FFF2-40B4-BE49-F238E27FC236}">
                <a16:creationId xmlns:a16="http://schemas.microsoft.com/office/drawing/2014/main" id="{48B9C5E8-E6BB-4CE1-B71D-458A983C65E1}"/>
              </a:ext>
            </a:extLst>
          </p:cNvPr>
          <p:cNvSpPr/>
          <p:nvPr/>
        </p:nvSpPr>
        <p:spPr>
          <a:xfrm>
            <a:off x="2032096" y="3247034"/>
            <a:ext cx="749204" cy="827500"/>
          </a:xfrm>
          <a:prstGeom prst="rightArrow">
            <a:avLst>
              <a:gd name="adj1" fmla="val 52703"/>
              <a:gd name="adj2" fmla="val 50000"/>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endParaRPr>
          </a:p>
        </p:txBody>
      </p:sp>
      <p:grpSp>
        <p:nvGrpSpPr>
          <p:cNvPr id="10" name="Group 9">
            <a:extLst>
              <a:ext uri="{FF2B5EF4-FFF2-40B4-BE49-F238E27FC236}">
                <a16:creationId xmlns:a16="http://schemas.microsoft.com/office/drawing/2014/main" id="{73826CA2-E1FF-4C9D-900F-70F35EC032C2}"/>
              </a:ext>
            </a:extLst>
          </p:cNvPr>
          <p:cNvGrpSpPr/>
          <p:nvPr/>
        </p:nvGrpSpPr>
        <p:grpSpPr>
          <a:xfrm>
            <a:off x="2465483" y="3275659"/>
            <a:ext cx="7886700" cy="762000"/>
            <a:chOff x="4702174" y="4742451"/>
            <a:chExt cx="10213974" cy="710062"/>
          </a:xfrm>
          <a:solidFill>
            <a:schemeClr val="accent2">
              <a:lumMod val="50000"/>
            </a:schemeClr>
          </a:solidFill>
          <a:effectLst>
            <a:outerShdw blurRad="50800" dist="38100" dir="2700000" algn="tl" rotWithShape="0">
              <a:prstClr val="black">
                <a:alpha val="40000"/>
              </a:prstClr>
            </a:outerShdw>
          </a:effectLst>
        </p:grpSpPr>
        <p:sp>
          <p:nvSpPr>
            <p:cNvPr id="11" name="Chevron 68">
              <a:extLst>
                <a:ext uri="{FF2B5EF4-FFF2-40B4-BE49-F238E27FC236}">
                  <a16:creationId xmlns:a16="http://schemas.microsoft.com/office/drawing/2014/main" id="{0BED0B7F-41DF-4A36-9ADE-C96C2FDC2457}"/>
                </a:ext>
              </a:extLst>
            </p:cNvPr>
            <p:cNvSpPr/>
            <p:nvPr/>
          </p:nvSpPr>
          <p:spPr>
            <a:xfrm>
              <a:off x="4702174" y="4742451"/>
              <a:ext cx="10213974" cy="7100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black"/>
                </a:solidFill>
              </a:endParaRPr>
            </a:p>
          </p:txBody>
        </p:sp>
        <p:sp>
          <p:nvSpPr>
            <p:cNvPr id="12" name="Rectangle 11">
              <a:extLst>
                <a:ext uri="{FF2B5EF4-FFF2-40B4-BE49-F238E27FC236}">
                  <a16:creationId xmlns:a16="http://schemas.microsoft.com/office/drawing/2014/main" id="{B1972E68-3F2C-490C-9361-92A9F2C3EE34}"/>
                </a:ext>
              </a:extLst>
            </p:cNvPr>
            <p:cNvSpPr/>
            <p:nvPr/>
          </p:nvSpPr>
          <p:spPr>
            <a:xfrm>
              <a:off x="5335009" y="4926099"/>
              <a:ext cx="6475472" cy="301138"/>
            </a:xfrm>
            <a:prstGeom prst="rect">
              <a:avLst/>
            </a:prstGeom>
            <a:grpFill/>
          </p:spPr>
          <p:txBody>
            <a:bodyPr wrap="none">
              <a:spAutoFit/>
            </a:bodyPr>
            <a:lstStyle/>
            <a:p>
              <a:pPr defTabSz="914378"/>
              <a:r>
                <a:rPr lang="en-US" sz="1500" dirty="0">
                  <a:solidFill>
                    <a:schemeClr val="bg1"/>
                  </a:solidFill>
                  <a:latin typeface="Gotham Rounded Book" pitchFamily="50" charset="0"/>
                </a:rPr>
                <a:t>Sqrt(n), where n is the total number of data points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Rectangle: Rounded Corners 24">
            <a:extLst>
              <a:ext uri="{FF2B5EF4-FFF2-40B4-BE49-F238E27FC236}">
                <a16:creationId xmlns:a16="http://schemas.microsoft.com/office/drawing/2014/main" id="{43D26E24-DCF9-453B-A98B-EAF2A3428544}"/>
              </a:ext>
            </a:extLst>
          </p:cNvPr>
          <p:cNvSpPr/>
          <p:nvPr/>
        </p:nvSpPr>
        <p:spPr>
          <a:xfrm>
            <a:off x="3356243" y="1978925"/>
            <a:ext cx="5216860" cy="735282"/>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Rounded Corners 25">
            <a:extLst>
              <a:ext uri="{FF2B5EF4-FFF2-40B4-BE49-F238E27FC236}">
                <a16:creationId xmlns:a16="http://schemas.microsoft.com/office/drawing/2014/main" id="{3FFD8218-7C8D-40AE-B1AF-3BC1E9B69B66}"/>
              </a:ext>
            </a:extLst>
          </p:cNvPr>
          <p:cNvSpPr/>
          <p:nvPr/>
        </p:nvSpPr>
        <p:spPr>
          <a:xfrm>
            <a:off x="3325717" y="1913598"/>
            <a:ext cx="5191396" cy="764253"/>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otham Rounded Book" pitchFamily="50" charset="0"/>
              </a:rPr>
              <a:t>To choose a value of k:</a:t>
            </a:r>
          </a:p>
        </p:txBody>
      </p:sp>
      <p:sp>
        <p:nvSpPr>
          <p:cNvPr id="13" name="Rectangle 12">
            <a:extLst>
              <a:ext uri="{FF2B5EF4-FFF2-40B4-BE49-F238E27FC236}">
                <a16:creationId xmlns:a16="http://schemas.microsoft.com/office/drawing/2014/main" id="{22B9E9A1-A595-4809-817F-FD6441A557AB}"/>
              </a:ext>
            </a:extLst>
          </p:cNvPr>
          <p:cNvSpPr/>
          <p:nvPr/>
        </p:nvSpPr>
        <p:spPr>
          <a:xfrm>
            <a:off x="1113507" y="1351240"/>
            <a:ext cx="9440193" cy="512576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hought Bubble: Cloud 14">
            <a:extLst>
              <a:ext uri="{FF2B5EF4-FFF2-40B4-BE49-F238E27FC236}">
                <a16:creationId xmlns:a16="http://schemas.microsoft.com/office/drawing/2014/main" id="{AD3D2AE6-4311-42D5-91E6-4C66E5451B55}"/>
              </a:ext>
            </a:extLst>
          </p:cNvPr>
          <p:cNvSpPr/>
          <p:nvPr/>
        </p:nvSpPr>
        <p:spPr>
          <a:xfrm>
            <a:off x="4699836" y="1540313"/>
            <a:ext cx="4154054" cy="2139841"/>
          </a:xfrm>
          <a:prstGeom prst="cloudCallout">
            <a:avLst>
              <a:gd name="adj1" fmla="val -65432"/>
              <a:gd name="adj2" fmla="val 570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Higher value of k has lesser chance of error</a:t>
            </a:r>
          </a:p>
        </p:txBody>
      </p:sp>
      <p:pic>
        <p:nvPicPr>
          <p:cNvPr id="4" name="Picture 3">
            <a:extLst>
              <a:ext uri="{FF2B5EF4-FFF2-40B4-BE49-F238E27FC236}">
                <a16:creationId xmlns:a16="http://schemas.microsoft.com/office/drawing/2014/main" id="{6C1D16CF-38E6-4BFA-9F8C-E8EBB2200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18" y="3449834"/>
            <a:ext cx="2190750" cy="2286000"/>
          </a:xfrm>
          <a:prstGeom prst="rect">
            <a:avLst/>
          </a:prstGeom>
        </p:spPr>
      </p:pic>
    </p:spTree>
    <p:extLst>
      <p:ext uri="{BB962C8B-B14F-4D97-AF65-F5344CB8AC3E}">
        <p14:creationId xmlns:p14="http://schemas.microsoft.com/office/powerpoint/2010/main" val="184048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D7019C-B2A9-42FF-AB4E-64066E1F5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515D37E-D784-4289-9DD8-DF8540209813}"/>
              </a:ext>
            </a:extLst>
          </p:cNvPr>
          <p:cNvSpPr/>
          <p:nvPr/>
        </p:nvSpPr>
        <p:spPr>
          <a:xfrm>
            <a:off x="0" y="1303125"/>
            <a:ext cx="5936463" cy="912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45CFEB-6016-4967-9A6C-B09E6026C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7128" y="5806145"/>
            <a:ext cx="1395412" cy="390135"/>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5">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
        <p:nvSpPr>
          <p:cNvPr id="6" name="TextBox 5">
            <a:extLst>
              <a:ext uri="{FF2B5EF4-FFF2-40B4-BE49-F238E27FC236}">
                <a16:creationId xmlns:a16="http://schemas.microsoft.com/office/drawing/2014/main" id="{DDDDD3A7-6778-487D-A41A-34E879F51CA6}"/>
              </a:ext>
            </a:extLst>
          </p:cNvPr>
          <p:cNvSpPr txBox="1"/>
          <p:nvPr/>
        </p:nvSpPr>
        <p:spPr>
          <a:xfrm>
            <a:off x="126049" y="1466824"/>
            <a:ext cx="5684363" cy="584775"/>
          </a:xfrm>
          <a:prstGeom prst="rect">
            <a:avLst/>
          </a:prstGeom>
          <a:noFill/>
        </p:spPr>
        <p:txBody>
          <a:bodyPr wrap="square" rtlCol="0">
            <a:spAutoFit/>
          </a:bodyPr>
          <a:lstStyle/>
          <a:p>
            <a:r>
              <a:rPr lang="en-US" sz="3200" dirty="0">
                <a:solidFill>
                  <a:schemeClr val="bg1"/>
                </a:solidFill>
                <a:latin typeface="Gotham Rounded Bold" pitchFamily="50" charset="0"/>
              </a:rPr>
              <a:t>When do we use KNN?</a:t>
            </a:r>
          </a:p>
        </p:txBody>
      </p:sp>
    </p:spTree>
    <p:extLst>
      <p:ext uri="{BB962C8B-B14F-4D97-AF65-F5344CB8AC3E}">
        <p14:creationId xmlns:p14="http://schemas.microsoft.com/office/powerpoint/2010/main" val="181708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When do we use KNN Algorithm?</a:t>
            </a:r>
          </a:p>
        </p:txBody>
      </p:sp>
      <p:sp>
        <p:nvSpPr>
          <p:cNvPr id="21" name="Rectangle: Rounded Corners 20">
            <a:extLst>
              <a:ext uri="{FF2B5EF4-FFF2-40B4-BE49-F238E27FC236}">
                <a16:creationId xmlns:a16="http://schemas.microsoft.com/office/drawing/2014/main" id="{E930D84C-A5F3-4A68-89DE-D3AFA799E212}"/>
              </a:ext>
            </a:extLst>
          </p:cNvPr>
          <p:cNvSpPr/>
          <p:nvPr/>
        </p:nvSpPr>
        <p:spPr>
          <a:xfrm>
            <a:off x="2265643" y="1895081"/>
            <a:ext cx="3906557" cy="9144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E69B1FB-4C82-4AB0-8A3C-7EE260902625}"/>
              </a:ext>
            </a:extLst>
          </p:cNvPr>
          <p:cNvGrpSpPr/>
          <p:nvPr/>
        </p:nvGrpSpPr>
        <p:grpSpPr>
          <a:xfrm>
            <a:off x="1423435" y="1489962"/>
            <a:ext cx="1097280" cy="1097280"/>
            <a:chOff x="774661" y="2114982"/>
            <a:chExt cx="1097280" cy="1097280"/>
          </a:xfrm>
        </p:grpSpPr>
        <p:sp>
          <p:nvSpPr>
            <p:cNvPr id="31" name="Oval 30">
              <a:extLst>
                <a:ext uri="{FF2B5EF4-FFF2-40B4-BE49-F238E27FC236}">
                  <a16:creationId xmlns:a16="http://schemas.microsoft.com/office/drawing/2014/main" id="{32F9C731-43C3-4EB6-B951-A49DC70899CE}"/>
                </a:ext>
              </a:extLst>
            </p:cNvPr>
            <p:cNvSpPr/>
            <p:nvPr/>
          </p:nvSpPr>
          <p:spPr>
            <a:xfrm>
              <a:off x="774661" y="2114982"/>
              <a:ext cx="1097280" cy="109728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612ABEA-AD95-45BC-AF04-D74D3DB40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732" y="2354241"/>
              <a:ext cx="587137" cy="587137"/>
            </a:xfrm>
            <a:prstGeom prst="rect">
              <a:avLst/>
            </a:prstGeom>
          </p:spPr>
        </p:pic>
      </p:grpSp>
      <p:sp>
        <p:nvSpPr>
          <p:cNvPr id="33" name="TextBox 32">
            <a:extLst>
              <a:ext uri="{FF2B5EF4-FFF2-40B4-BE49-F238E27FC236}">
                <a16:creationId xmlns:a16="http://schemas.microsoft.com/office/drawing/2014/main" id="{BAD58C09-08C6-411B-8B3B-587540E906D7}"/>
              </a:ext>
            </a:extLst>
          </p:cNvPr>
          <p:cNvSpPr txBox="1"/>
          <p:nvPr/>
        </p:nvSpPr>
        <p:spPr>
          <a:xfrm>
            <a:off x="2570443" y="2226336"/>
            <a:ext cx="4033520" cy="369332"/>
          </a:xfrm>
          <a:prstGeom prst="rect">
            <a:avLst/>
          </a:prstGeom>
          <a:noFill/>
        </p:spPr>
        <p:txBody>
          <a:bodyPr wrap="square" rtlCol="0">
            <a:spAutoFit/>
          </a:bodyPr>
          <a:lstStyle/>
          <a:p>
            <a:r>
              <a:rPr lang="en-US" dirty="0">
                <a:solidFill>
                  <a:schemeClr val="bg1"/>
                </a:solidFill>
                <a:latin typeface="Gotham Rounded Book" pitchFamily="50" charset="0"/>
              </a:rPr>
              <a:t>We can use KNN when</a:t>
            </a:r>
          </a:p>
        </p:txBody>
      </p:sp>
      <p:cxnSp>
        <p:nvCxnSpPr>
          <p:cNvPr id="34" name="Straight Connector 33">
            <a:extLst>
              <a:ext uri="{FF2B5EF4-FFF2-40B4-BE49-F238E27FC236}">
                <a16:creationId xmlns:a16="http://schemas.microsoft.com/office/drawing/2014/main" id="{59066F3D-C17E-4DE5-84C4-180352B5D78F}"/>
              </a:ext>
            </a:extLst>
          </p:cNvPr>
          <p:cNvCxnSpPr>
            <a:cxnSpLocks/>
            <a:stCxn id="21" idx="3"/>
          </p:cNvCxnSpPr>
          <p:nvPr/>
        </p:nvCxnSpPr>
        <p:spPr>
          <a:xfrm>
            <a:off x="6172200" y="2352281"/>
            <a:ext cx="3096240" cy="162319"/>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88A23ABB-A417-418E-9614-847972D7A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628" y="2094094"/>
            <a:ext cx="1103544" cy="1103544"/>
          </a:xfrm>
          <a:prstGeom prst="rect">
            <a:avLst/>
          </a:prstGeom>
        </p:spPr>
      </p:pic>
      <p:sp>
        <p:nvSpPr>
          <p:cNvPr id="12" name="TextBox 11">
            <a:extLst>
              <a:ext uri="{FF2B5EF4-FFF2-40B4-BE49-F238E27FC236}">
                <a16:creationId xmlns:a16="http://schemas.microsoft.com/office/drawing/2014/main" id="{68A6881D-F921-454D-A186-D8E02D7A6D03}"/>
              </a:ext>
            </a:extLst>
          </p:cNvPr>
          <p:cNvSpPr txBox="1"/>
          <p:nvPr/>
        </p:nvSpPr>
        <p:spPr>
          <a:xfrm>
            <a:off x="9268440" y="3115413"/>
            <a:ext cx="1168972" cy="369332"/>
          </a:xfrm>
          <a:prstGeom prst="rect">
            <a:avLst/>
          </a:prstGeom>
          <a:noFill/>
        </p:spPr>
        <p:txBody>
          <a:bodyPr wrap="square" rtlCol="0">
            <a:spAutoFit/>
          </a:bodyPr>
          <a:lstStyle/>
          <a:p>
            <a:r>
              <a:rPr lang="en-US" dirty="0"/>
              <a:t>Dog</a:t>
            </a:r>
          </a:p>
        </p:txBody>
      </p:sp>
      <p:sp>
        <p:nvSpPr>
          <p:cNvPr id="47" name="TextBox 46">
            <a:extLst>
              <a:ext uri="{FF2B5EF4-FFF2-40B4-BE49-F238E27FC236}">
                <a16:creationId xmlns:a16="http://schemas.microsoft.com/office/drawing/2014/main" id="{A09D5B47-DB32-40E9-86FC-14B77E1FF1A3}"/>
              </a:ext>
            </a:extLst>
          </p:cNvPr>
          <p:cNvSpPr txBox="1"/>
          <p:nvPr/>
        </p:nvSpPr>
        <p:spPr>
          <a:xfrm>
            <a:off x="8211691" y="1787255"/>
            <a:ext cx="2242840"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 is labeled</a:t>
            </a:r>
          </a:p>
        </p:txBody>
      </p:sp>
    </p:spTree>
    <p:extLst>
      <p:ext uri="{BB962C8B-B14F-4D97-AF65-F5344CB8AC3E}">
        <p14:creationId xmlns:p14="http://schemas.microsoft.com/office/powerpoint/2010/main" val="772759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0B6F9E-5919-4DDB-ACD5-4D09EE4F5973}"/>
              </a:ext>
            </a:extLst>
          </p:cNvPr>
          <p:cNvCxnSpPr>
            <a:cxnSpLocks/>
          </p:cNvCxnSpPr>
          <p:nvPr/>
        </p:nvCxnSpPr>
        <p:spPr>
          <a:xfrm>
            <a:off x="6172200" y="2352281"/>
            <a:ext cx="3096240" cy="162319"/>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ADD86A69-CBE2-4214-A52C-26D68694DB8C}"/>
              </a:ext>
            </a:extLst>
          </p:cNvPr>
          <p:cNvCxnSpPr>
            <a:cxnSpLocks/>
          </p:cNvCxnSpPr>
          <p:nvPr/>
        </p:nvCxnSpPr>
        <p:spPr>
          <a:xfrm>
            <a:off x="5124421" y="2540732"/>
            <a:ext cx="2696258" cy="2510781"/>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When do we use KNN Algorithm?</a:t>
            </a:r>
          </a:p>
        </p:txBody>
      </p:sp>
      <p:sp>
        <p:nvSpPr>
          <p:cNvPr id="21" name="Rectangle: Rounded Corners 20">
            <a:extLst>
              <a:ext uri="{FF2B5EF4-FFF2-40B4-BE49-F238E27FC236}">
                <a16:creationId xmlns:a16="http://schemas.microsoft.com/office/drawing/2014/main" id="{E930D84C-A5F3-4A68-89DE-D3AFA799E212}"/>
              </a:ext>
            </a:extLst>
          </p:cNvPr>
          <p:cNvSpPr/>
          <p:nvPr/>
        </p:nvSpPr>
        <p:spPr>
          <a:xfrm>
            <a:off x="2265643" y="1895081"/>
            <a:ext cx="3906557" cy="9144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E69B1FB-4C82-4AB0-8A3C-7EE260902625}"/>
              </a:ext>
            </a:extLst>
          </p:cNvPr>
          <p:cNvGrpSpPr/>
          <p:nvPr/>
        </p:nvGrpSpPr>
        <p:grpSpPr>
          <a:xfrm>
            <a:off x="1423435" y="1489962"/>
            <a:ext cx="1097280" cy="1097280"/>
            <a:chOff x="774661" y="2114982"/>
            <a:chExt cx="1097280" cy="1097280"/>
          </a:xfrm>
        </p:grpSpPr>
        <p:sp>
          <p:nvSpPr>
            <p:cNvPr id="31" name="Oval 30">
              <a:extLst>
                <a:ext uri="{FF2B5EF4-FFF2-40B4-BE49-F238E27FC236}">
                  <a16:creationId xmlns:a16="http://schemas.microsoft.com/office/drawing/2014/main" id="{32F9C731-43C3-4EB6-B951-A49DC70899CE}"/>
                </a:ext>
              </a:extLst>
            </p:cNvPr>
            <p:cNvSpPr/>
            <p:nvPr/>
          </p:nvSpPr>
          <p:spPr>
            <a:xfrm>
              <a:off x="774661" y="2114982"/>
              <a:ext cx="1097280" cy="109728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612ABEA-AD95-45BC-AF04-D74D3DB40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732" y="2354241"/>
              <a:ext cx="587137" cy="587137"/>
            </a:xfrm>
            <a:prstGeom prst="rect">
              <a:avLst/>
            </a:prstGeom>
          </p:spPr>
        </p:pic>
      </p:grpSp>
      <p:sp>
        <p:nvSpPr>
          <p:cNvPr id="33" name="TextBox 32">
            <a:extLst>
              <a:ext uri="{FF2B5EF4-FFF2-40B4-BE49-F238E27FC236}">
                <a16:creationId xmlns:a16="http://schemas.microsoft.com/office/drawing/2014/main" id="{BAD58C09-08C6-411B-8B3B-587540E906D7}"/>
              </a:ext>
            </a:extLst>
          </p:cNvPr>
          <p:cNvSpPr txBox="1"/>
          <p:nvPr/>
        </p:nvSpPr>
        <p:spPr>
          <a:xfrm>
            <a:off x="2570443" y="2226336"/>
            <a:ext cx="4033520" cy="369332"/>
          </a:xfrm>
          <a:prstGeom prst="rect">
            <a:avLst/>
          </a:prstGeom>
          <a:noFill/>
        </p:spPr>
        <p:txBody>
          <a:bodyPr wrap="square" rtlCol="0">
            <a:spAutoFit/>
          </a:bodyPr>
          <a:lstStyle/>
          <a:p>
            <a:r>
              <a:rPr lang="en-US" dirty="0">
                <a:solidFill>
                  <a:schemeClr val="bg1"/>
                </a:solidFill>
                <a:latin typeface="Gotham Rounded Book" pitchFamily="50" charset="0"/>
              </a:rPr>
              <a:t>We can use KNN when</a:t>
            </a:r>
          </a:p>
        </p:txBody>
      </p:sp>
      <p:sp>
        <p:nvSpPr>
          <p:cNvPr id="42" name="TextBox 41">
            <a:extLst>
              <a:ext uri="{FF2B5EF4-FFF2-40B4-BE49-F238E27FC236}">
                <a16:creationId xmlns:a16="http://schemas.microsoft.com/office/drawing/2014/main" id="{8ACF1596-D3C1-4D5C-8362-E7ED283CA611}"/>
              </a:ext>
            </a:extLst>
          </p:cNvPr>
          <p:cNvSpPr txBox="1"/>
          <p:nvPr/>
        </p:nvSpPr>
        <p:spPr>
          <a:xfrm>
            <a:off x="7491206" y="4076375"/>
            <a:ext cx="2242840"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 is noise free</a:t>
            </a:r>
          </a:p>
        </p:txBody>
      </p:sp>
      <p:sp>
        <p:nvSpPr>
          <p:cNvPr id="45" name="TextBox 44">
            <a:extLst>
              <a:ext uri="{FF2B5EF4-FFF2-40B4-BE49-F238E27FC236}">
                <a16:creationId xmlns:a16="http://schemas.microsoft.com/office/drawing/2014/main" id="{8E391A4F-F8FB-4557-BDCD-55F1707B0CA7}"/>
              </a:ext>
            </a:extLst>
          </p:cNvPr>
          <p:cNvSpPr txBox="1"/>
          <p:nvPr/>
        </p:nvSpPr>
        <p:spPr>
          <a:xfrm>
            <a:off x="8211691" y="1787255"/>
            <a:ext cx="2242840"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 is labeled</a:t>
            </a:r>
          </a:p>
        </p:txBody>
      </p:sp>
      <p:pic>
        <p:nvPicPr>
          <p:cNvPr id="11" name="Picture 10">
            <a:extLst>
              <a:ext uri="{FF2B5EF4-FFF2-40B4-BE49-F238E27FC236}">
                <a16:creationId xmlns:a16="http://schemas.microsoft.com/office/drawing/2014/main" id="{88A23ABB-A417-418E-9614-847972D7A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628" y="2094094"/>
            <a:ext cx="1103544" cy="1103544"/>
          </a:xfrm>
          <a:prstGeom prst="rect">
            <a:avLst/>
          </a:prstGeom>
        </p:spPr>
      </p:pic>
      <p:sp>
        <p:nvSpPr>
          <p:cNvPr id="12" name="TextBox 11">
            <a:extLst>
              <a:ext uri="{FF2B5EF4-FFF2-40B4-BE49-F238E27FC236}">
                <a16:creationId xmlns:a16="http://schemas.microsoft.com/office/drawing/2014/main" id="{68A6881D-F921-454D-A186-D8E02D7A6D03}"/>
              </a:ext>
            </a:extLst>
          </p:cNvPr>
          <p:cNvSpPr txBox="1"/>
          <p:nvPr/>
        </p:nvSpPr>
        <p:spPr>
          <a:xfrm>
            <a:off x="9268440" y="3115413"/>
            <a:ext cx="1168972" cy="369332"/>
          </a:xfrm>
          <a:prstGeom prst="rect">
            <a:avLst/>
          </a:prstGeom>
          <a:noFill/>
        </p:spPr>
        <p:txBody>
          <a:bodyPr wrap="square" rtlCol="0">
            <a:spAutoFit/>
          </a:bodyPr>
          <a:lstStyle/>
          <a:p>
            <a:r>
              <a:rPr lang="en-US" dirty="0"/>
              <a:t>Dog</a:t>
            </a:r>
          </a:p>
        </p:txBody>
      </p:sp>
      <p:sp>
        <p:nvSpPr>
          <p:cNvPr id="20" name="TextBox 19">
            <a:extLst>
              <a:ext uri="{FF2B5EF4-FFF2-40B4-BE49-F238E27FC236}">
                <a16:creationId xmlns:a16="http://schemas.microsoft.com/office/drawing/2014/main" id="{7C374205-36E8-46AA-B84C-03EEFC194586}"/>
              </a:ext>
            </a:extLst>
          </p:cNvPr>
          <p:cNvSpPr txBox="1"/>
          <p:nvPr/>
        </p:nvSpPr>
        <p:spPr>
          <a:xfrm flipH="1">
            <a:off x="9913467" y="5802491"/>
            <a:ext cx="1082128" cy="375420"/>
          </a:xfrm>
          <a:prstGeom prst="rect">
            <a:avLst/>
          </a:prstGeom>
          <a:noFill/>
        </p:spPr>
        <p:txBody>
          <a:bodyPr wrap="square" rtlCol="0">
            <a:spAutoFit/>
          </a:bodyPr>
          <a:lstStyle/>
          <a:p>
            <a:r>
              <a:rPr lang="en-US" dirty="0"/>
              <a:t>Noise</a:t>
            </a:r>
          </a:p>
        </p:txBody>
      </p:sp>
      <p:sp>
        <p:nvSpPr>
          <p:cNvPr id="22" name="Right Brace 21">
            <a:extLst>
              <a:ext uri="{FF2B5EF4-FFF2-40B4-BE49-F238E27FC236}">
                <a16:creationId xmlns:a16="http://schemas.microsoft.com/office/drawing/2014/main" id="{6457EAAC-8F12-438A-B0A7-6EB064A53B85}"/>
              </a:ext>
            </a:extLst>
          </p:cNvPr>
          <p:cNvSpPr/>
          <p:nvPr/>
        </p:nvSpPr>
        <p:spPr>
          <a:xfrm>
            <a:off x="9513456" y="5705178"/>
            <a:ext cx="296048" cy="610208"/>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id="{83288ADF-54A1-47A9-9C20-68DE627F75CC}"/>
              </a:ext>
            </a:extLst>
          </p:cNvPr>
          <p:cNvGraphicFramePr>
            <a:graphicFrameLocks noGrp="1"/>
          </p:cNvGraphicFramePr>
          <p:nvPr>
            <p:extLst>
              <p:ext uri="{D42A27DB-BD31-4B8C-83A1-F6EECF244321}">
                <p14:modId xmlns:p14="http://schemas.microsoft.com/office/powerpoint/2010/main" val="833776167"/>
              </p:ext>
            </p:extLst>
          </p:nvPr>
        </p:nvGraphicFramePr>
        <p:xfrm>
          <a:off x="6443936" y="5080399"/>
          <a:ext cx="3001756" cy="1624896"/>
        </p:xfrm>
        <a:graphic>
          <a:graphicData uri="http://schemas.openxmlformats.org/drawingml/2006/table">
            <a:tbl>
              <a:tblPr/>
              <a:tblGrid>
                <a:gridCol w="972901">
                  <a:extLst>
                    <a:ext uri="{9D8B030D-6E8A-4147-A177-3AD203B41FA5}">
                      <a16:colId xmlns:a16="http://schemas.microsoft.com/office/drawing/2014/main" val="1315534847"/>
                    </a:ext>
                  </a:extLst>
                </a:gridCol>
                <a:gridCol w="925442">
                  <a:extLst>
                    <a:ext uri="{9D8B030D-6E8A-4147-A177-3AD203B41FA5}">
                      <a16:colId xmlns:a16="http://schemas.microsoft.com/office/drawing/2014/main" val="1494260454"/>
                    </a:ext>
                  </a:extLst>
                </a:gridCol>
                <a:gridCol w="1103413">
                  <a:extLst>
                    <a:ext uri="{9D8B030D-6E8A-4147-A177-3AD203B41FA5}">
                      <a16:colId xmlns:a16="http://schemas.microsoft.com/office/drawing/2014/main" val="724958454"/>
                    </a:ext>
                  </a:extLst>
                </a:gridCol>
              </a:tblGrid>
              <a:tr h="270816">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495868"/>
                  </a:ext>
                </a:extLst>
              </a:tr>
              <a:tr h="270816">
                <a:tc>
                  <a:txBody>
                    <a:bodyPr/>
                    <a:lstStyle/>
                    <a:p>
                      <a:pPr algn="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176147"/>
                  </a:ext>
                </a:extLst>
              </a:tr>
              <a:tr h="270816">
                <a:tc>
                  <a:txBody>
                    <a:bodyPr/>
                    <a:lstStyle/>
                    <a:p>
                      <a:pPr algn="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one-fourty</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074763"/>
                  </a:ext>
                </a:extLst>
              </a:tr>
              <a:tr h="270816">
                <a:tc>
                  <a:txBody>
                    <a:bodyPr/>
                    <a:lstStyle/>
                    <a:p>
                      <a:pPr algn="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23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590293"/>
                  </a:ext>
                </a:extLst>
              </a:tr>
              <a:tr h="270816">
                <a:tc>
                  <a:txBody>
                    <a:bodyPr/>
                    <a:lstStyle/>
                    <a:p>
                      <a:pPr algn="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hello kitty</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423297"/>
                  </a:ext>
                </a:extLst>
              </a:tr>
              <a:tr h="270816">
                <a:tc>
                  <a:txBody>
                    <a:bodyPr/>
                    <a:lstStyle/>
                    <a:p>
                      <a:pPr algn="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560091"/>
                  </a:ext>
                </a:extLst>
              </a:tr>
            </a:tbl>
          </a:graphicData>
        </a:graphic>
      </p:graphicFrame>
    </p:spTree>
    <p:extLst>
      <p:ext uri="{BB962C8B-B14F-4D97-AF65-F5344CB8AC3E}">
        <p14:creationId xmlns:p14="http://schemas.microsoft.com/office/powerpoint/2010/main" val="223824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Why KNN?</a:t>
            </a:r>
          </a:p>
        </p:txBody>
      </p:sp>
      <p:pic>
        <p:nvPicPr>
          <p:cNvPr id="8" name="Picture 7">
            <a:extLst>
              <a:ext uri="{FF2B5EF4-FFF2-40B4-BE49-F238E27FC236}">
                <a16:creationId xmlns:a16="http://schemas.microsoft.com/office/drawing/2014/main" id="{B4631F18-34CC-4995-9B0E-549C70B732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3462538" y="3358106"/>
            <a:ext cx="1652441" cy="1727552"/>
          </a:xfrm>
          <a:prstGeom prst="rect">
            <a:avLst/>
          </a:prstGeom>
        </p:spPr>
      </p:pic>
      <p:sp>
        <p:nvSpPr>
          <p:cNvPr id="4" name="Thought Bubble: Cloud 3">
            <a:extLst>
              <a:ext uri="{FF2B5EF4-FFF2-40B4-BE49-F238E27FC236}">
                <a16:creationId xmlns:a16="http://schemas.microsoft.com/office/drawing/2014/main" id="{33D0B9F0-1453-416A-9D51-9A75F4302DDA}"/>
              </a:ext>
            </a:extLst>
          </p:cNvPr>
          <p:cNvSpPr/>
          <p:nvPr/>
        </p:nvSpPr>
        <p:spPr>
          <a:xfrm>
            <a:off x="619125" y="1485900"/>
            <a:ext cx="3952876" cy="1828800"/>
          </a:xfrm>
          <a:prstGeom prst="cloudCallout">
            <a:avLst>
              <a:gd name="adj1" fmla="val 17248"/>
              <a:gd name="adj2" fmla="val 83681"/>
            </a:avLst>
          </a:prstGeom>
          <a:solidFill>
            <a:schemeClr val="bg2">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now, we all know Machine learning models makes predictions by learning from the past data available </a:t>
            </a:r>
          </a:p>
        </p:txBody>
      </p:sp>
      <p:grpSp>
        <p:nvGrpSpPr>
          <p:cNvPr id="47" name="Group 46">
            <a:extLst>
              <a:ext uri="{FF2B5EF4-FFF2-40B4-BE49-F238E27FC236}">
                <a16:creationId xmlns:a16="http://schemas.microsoft.com/office/drawing/2014/main" id="{892EECD4-4BEA-494E-8D87-A631313D64E6}"/>
              </a:ext>
            </a:extLst>
          </p:cNvPr>
          <p:cNvGrpSpPr/>
          <p:nvPr/>
        </p:nvGrpSpPr>
        <p:grpSpPr>
          <a:xfrm>
            <a:off x="5638800" y="2762250"/>
            <a:ext cx="6239508" cy="2609850"/>
            <a:chOff x="5638800" y="2762250"/>
            <a:chExt cx="6239508" cy="2609850"/>
          </a:xfrm>
        </p:grpSpPr>
        <p:sp>
          <p:nvSpPr>
            <p:cNvPr id="42" name="Rectangle: Rounded Corners 41">
              <a:extLst>
                <a:ext uri="{FF2B5EF4-FFF2-40B4-BE49-F238E27FC236}">
                  <a16:creationId xmlns:a16="http://schemas.microsoft.com/office/drawing/2014/main" id="{58AA6ECD-E1AD-4BDF-9215-99313ACEA4C9}"/>
                </a:ext>
              </a:extLst>
            </p:cNvPr>
            <p:cNvSpPr/>
            <p:nvPr/>
          </p:nvSpPr>
          <p:spPr>
            <a:xfrm>
              <a:off x="5638800" y="2762250"/>
              <a:ext cx="5562600" cy="260985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6F9EB-0C19-46E7-9AE9-122F16BF7AD0}"/>
                </a:ext>
              </a:extLst>
            </p:cNvPr>
            <p:cNvCxnSpPr>
              <a:cxnSpLocks/>
            </p:cNvCxnSpPr>
            <p:nvPr/>
          </p:nvCxnSpPr>
          <p:spPr>
            <a:xfrm>
              <a:off x="6893328" y="3932671"/>
              <a:ext cx="551919" cy="0"/>
            </a:xfrm>
            <a:prstGeom prst="straightConnector1">
              <a:avLst/>
            </a:prstGeom>
            <a:ln w="412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42CA47-04E4-4990-9B13-4250DC581D32}"/>
                </a:ext>
              </a:extLst>
            </p:cNvPr>
            <p:cNvCxnSpPr>
              <a:cxnSpLocks/>
            </p:cNvCxnSpPr>
            <p:nvPr/>
          </p:nvCxnSpPr>
          <p:spPr>
            <a:xfrm>
              <a:off x="9103128" y="3932671"/>
              <a:ext cx="597912" cy="0"/>
            </a:xfrm>
            <a:prstGeom prst="straightConnector1">
              <a:avLst/>
            </a:prstGeom>
            <a:ln w="41275">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A8DB330-061B-4C5B-95B9-D33F0FDA547E}"/>
                </a:ext>
              </a:extLst>
            </p:cNvPr>
            <p:cNvGrpSpPr/>
            <p:nvPr/>
          </p:nvGrpSpPr>
          <p:grpSpPr>
            <a:xfrm>
              <a:off x="7655327" y="3400424"/>
              <a:ext cx="1333803" cy="1231703"/>
              <a:chOff x="19948615" y="652248"/>
              <a:chExt cx="4520694" cy="4083651"/>
            </a:xfrm>
          </p:grpSpPr>
          <p:sp>
            <p:nvSpPr>
              <p:cNvPr id="18" name="Rectangle 232">
                <a:extLst>
                  <a:ext uri="{FF2B5EF4-FFF2-40B4-BE49-F238E27FC236}">
                    <a16:creationId xmlns:a16="http://schemas.microsoft.com/office/drawing/2014/main" id="{138F86BE-9BA5-4D12-958C-6021AF601396}"/>
                  </a:ext>
                </a:extLst>
              </p:cNvPr>
              <p:cNvSpPr>
                <a:spLocks noChangeArrowheads="1"/>
              </p:cNvSpPr>
              <p:nvPr/>
            </p:nvSpPr>
            <p:spPr bwMode="auto">
              <a:xfrm>
                <a:off x="20239517" y="1810339"/>
                <a:ext cx="3940269" cy="2636037"/>
              </a:xfrm>
              <a:prstGeom prst="rect">
                <a:avLst/>
              </a:prstGeom>
              <a:solidFill>
                <a:srgbClr val="FCFCFC"/>
              </a:solidFill>
              <a:ln w="0">
                <a:solidFill>
                  <a:srgbClr val="FCFCFC"/>
                </a:solidFill>
                <a:prstDash val="solid"/>
                <a:miter lim="800000"/>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233">
                <a:extLst>
                  <a:ext uri="{FF2B5EF4-FFF2-40B4-BE49-F238E27FC236}">
                    <a16:creationId xmlns:a16="http://schemas.microsoft.com/office/drawing/2014/main" id="{76F4DCDC-F6CB-4587-85D0-48BCEB6BEC79}"/>
                  </a:ext>
                </a:extLst>
              </p:cNvPr>
              <p:cNvSpPr>
                <a:spLocks noEditPoints="1"/>
              </p:cNvSpPr>
              <p:nvPr/>
            </p:nvSpPr>
            <p:spPr bwMode="auto">
              <a:xfrm>
                <a:off x="19948615" y="652248"/>
                <a:ext cx="4520694" cy="4083651"/>
              </a:xfrm>
              <a:custGeom>
                <a:avLst/>
                <a:gdLst>
                  <a:gd name="T0" fmla="*/ 420 w 6558"/>
                  <a:gd name="T1" fmla="*/ 1680 h 5924"/>
                  <a:gd name="T2" fmla="*/ 420 w 6558"/>
                  <a:gd name="T3" fmla="*/ 5505 h 5924"/>
                  <a:gd name="T4" fmla="*/ 6138 w 6558"/>
                  <a:gd name="T5" fmla="*/ 5505 h 5924"/>
                  <a:gd name="T6" fmla="*/ 6138 w 6558"/>
                  <a:gd name="T7" fmla="*/ 1680 h 5924"/>
                  <a:gd name="T8" fmla="*/ 420 w 6558"/>
                  <a:gd name="T9" fmla="*/ 1680 h 5924"/>
                  <a:gd name="T10" fmla="*/ 209 w 6558"/>
                  <a:gd name="T11" fmla="*/ 0 h 5924"/>
                  <a:gd name="T12" fmla="*/ 6347 w 6558"/>
                  <a:gd name="T13" fmla="*/ 0 h 5924"/>
                  <a:gd name="T14" fmla="*/ 6397 w 6558"/>
                  <a:gd name="T15" fmla="*/ 6 h 5924"/>
                  <a:gd name="T16" fmla="*/ 6441 w 6558"/>
                  <a:gd name="T17" fmla="*/ 22 h 5924"/>
                  <a:gd name="T18" fmla="*/ 6478 w 6558"/>
                  <a:gd name="T19" fmla="*/ 46 h 5924"/>
                  <a:gd name="T20" fmla="*/ 6512 w 6558"/>
                  <a:gd name="T21" fmla="*/ 79 h 5924"/>
                  <a:gd name="T22" fmla="*/ 6536 w 6558"/>
                  <a:gd name="T23" fmla="*/ 117 h 5924"/>
                  <a:gd name="T24" fmla="*/ 6552 w 6558"/>
                  <a:gd name="T25" fmla="*/ 161 h 5924"/>
                  <a:gd name="T26" fmla="*/ 6558 w 6558"/>
                  <a:gd name="T27" fmla="*/ 209 h 5924"/>
                  <a:gd name="T28" fmla="*/ 6558 w 6558"/>
                  <a:gd name="T29" fmla="*/ 5715 h 5924"/>
                  <a:gd name="T30" fmla="*/ 6552 w 6558"/>
                  <a:gd name="T31" fmla="*/ 5763 h 5924"/>
                  <a:gd name="T32" fmla="*/ 6536 w 6558"/>
                  <a:gd name="T33" fmla="*/ 5807 h 5924"/>
                  <a:gd name="T34" fmla="*/ 6512 w 6558"/>
                  <a:gd name="T35" fmla="*/ 5847 h 5924"/>
                  <a:gd name="T36" fmla="*/ 6478 w 6558"/>
                  <a:gd name="T37" fmla="*/ 5878 h 5924"/>
                  <a:gd name="T38" fmla="*/ 6441 w 6558"/>
                  <a:gd name="T39" fmla="*/ 5902 h 5924"/>
                  <a:gd name="T40" fmla="*/ 6397 w 6558"/>
                  <a:gd name="T41" fmla="*/ 5918 h 5924"/>
                  <a:gd name="T42" fmla="*/ 6347 w 6558"/>
                  <a:gd name="T43" fmla="*/ 5924 h 5924"/>
                  <a:gd name="T44" fmla="*/ 209 w 6558"/>
                  <a:gd name="T45" fmla="*/ 5924 h 5924"/>
                  <a:gd name="T46" fmla="*/ 161 w 6558"/>
                  <a:gd name="T47" fmla="*/ 5918 h 5924"/>
                  <a:gd name="T48" fmla="*/ 117 w 6558"/>
                  <a:gd name="T49" fmla="*/ 5902 h 5924"/>
                  <a:gd name="T50" fmla="*/ 78 w 6558"/>
                  <a:gd name="T51" fmla="*/ 5878 h 5924"/>
                  <a:gd name="T52" fmla="*/ 46 w 6558"/>
                  <a:gd name="T53" fmla="*/ 5847 h 5924"/>
                  <a:gd name="T54" fmla="*/ 22 w 6558"/>
                  <a:gd name="T55" fmla="*/ 5807 h 5924"/>
                  <a:gd name="T56" fmla="*/ 6 w 6558"/>
                  <a:gd name="T57" fmla="*/ 5763 h 5924"/>
                  <a:gd name="T58" fmla="*/ 0 w 6558"/>
                  <a:gd name="T59" fmla="*/ 5715 h 5924"/>
                  <a:gd name="T60" fmla="*/ 0 w 6558"/>
                  <a:gd name="T61" fmla="*/ 209 h 5924"/>
                  <a:gd name="T62" fmla="*/ 6 w 6558"/>
                  <a:gd name="T63" fmla="*/ 161 h 5924"/>
                  <a:gd name="T64" fmla="*/ 22 w 6558"/>
                  <a:gd name="T65" fmla="*/ 117 h 5924"/>
                  <a:gd name="T66" fmla="*/ 46 w 6558"/>
                  <a:gd name="T67" fmla="*/ 79 h 5924"/>
                  <a:gd name="T68" fmla="*/ 78 w 6558"/>
                  <a:gd name="T69" fmla="*/ 46 h 5924"/>
                  <a:gd name="T70" fmla="*/ 117 w 6558"/>
                  <a:gd name="T71" fmla="*/ 22 h 5924"/>
                  <a:gd name="T72" fmla="*/ 161 w 6558"/>
                  <a:gd name="T73" fmla="*/ 6 h 5924"/>
                  <a:gd name="T74" fmla="*/ 209 w 6558"/>
                  <a:gd name="T75" fmla="*/ 0 h 5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58" h="5924">
                    <a:moveTo>
                      <a:pt x="420" y="1680"/>
                    </a:moveTo>
                    <a:lnTo>
                      <a:pt x="420" y="5505"/>
                    </a:lnTo>
                    <a:lnTo>
                      <a:pt x="6138" y="5505"/>
                    </a:lnTo>
                    <a:lnTo>
                      <a:pt x="6138" y="1680"/>
                    </a:lnTo>
                    <a:lnTo>
                      <a:pt x="420" y="1680"/>
                    </a:lnTo>
                    <a:close/>
                    <a:moveTo>
                      <a:pt x="209" y="0"/>
                    </a:moveTo>
                    <a:lnTo>
                      <a:pt x="6347" y="0"/>
                    </a:lnTo>
                    <a:lnTo>
                      <a:pt x="6397" y="6"/>
                    </a:lnTo>
                    <a:lnTo>
                      <a:pt x="6441" y="22"/>
                    </a:lnTo>
                    <a:lnTo>
                      <a:pt x="6478" y="46"/>
                    </a:lnTo>
                    <a:lnTo>
                      <a:pt x="6512" y="79"/>
                    </a:lnTo>
                    <a:lnTo>
                      <a:pt x="6536" y="117"/>
                    </a:lnTo>
                    <a:lnTo>
                      <a:pt x="6552" y="161"/>
                    </a:lnTo>
                    <a:lnTo>
                      <a:pt x="6558" y="209"/>
                    </a:lnTo>
                    <a:lnTo>
                      <a:pt x="6558" y="5715"/>
                    </a:lnTo>
                    <a:lnTo>
                      <a:pt x="6552" y="5763"/>
                    </a:lnTo>
                    <a:lnTo>
                      <a:pt x="6536" y="5807"/>
                    </a:lnTo>
                    <a:lnTo>
                      <a:pt x="6512" y="5847"/>
                    </a:lnTo>
                    <a:lnTo>
                      <a:pt x="6478" y="5878"/>
                    </a:lnTo>
                    <a:lnTo>
                      <a:pt x="6441" y="5902"/>
                    </a:lnTo>
                    <a:lnTo>
                      <a:pt x="6397" y="5918"/>
                    </a:lnTo>
                    <a:lnTo>
                      <a:pt x="6347" y="5924"/>
                    </a:lnTo>
                    <a:lnTo>
                      <a:pt x="209" y="5924"/>
                    </a:lnTo>
                    <a:lnTo>
                      <a:pt x="161" y="5918"/>
                    </a:lnTo>
                    <a:lnTo>
                      <a:pt x="117" y="5902"/>
                    </a:lnTo>
                    <a:lnTo>
                      <a:pt x="78" y="5878"/>
                    </a:lnTo>
                    <a:lnTo>
                      <a:pt x="46" y="5847"/>
                    </a:lnTo>
                    <a:lnTo>
                      <a:pt x="22" y="5807"/>
                    </a:lnTo>
                    <a:lnTo>
                      <a:pt x="6" y="5763"/>
                    </a:lnTo>
                    <a:lnTo>
                      <a:pt x="0" y="5715"/>
                    </a:lnTo>
                    <a:lnTo>
                      <a:pt x="0" y="209"/>
                    </a:lnTo>
                    <a:lnTo>
                      <a:pt x="6" y="161"/>
                    </a:lnTo>
                    <a:lnTo>
                      <a:pt x="22" y="117"/>
                    </a:lnTo>
                    <a:lnTo>
                      <a:pt x="46" y="79"/>
                    </a:lnTo>
                    <a:lnTo>
                      <a:pt x="78" y="46"/>
                    </a:lnTo>
                    <a:lnTo>
                      <a:pt x="117" y="22"/>
                    </a:lnTo>
                    <a:lnTo>
                      <a:pt x="161" y="6"/>
                    </a:lnTo>
                    <a:lnTo>
                      <a:pt x="209" y="0"/>
                    </a:lnTo>
                    <a:close/>
                  </a:path>
                </a:pathLst>
              </a:custGeom>
              <a:solidFill>
                <a:srgbClr val="5AAAE7"/>
              </a:solidFill>
              <a:ln w="0">
                <a:solidFill>
                  <a:srgbClr val="5AAAE7"/>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 name="Freeform 234">
                <a:extLst>
                  <a:ext uri="{FF2B5EF4-FFF2-40B4-BE49-F238E27FC236}">
                    <a16:creationId xmlns:a16="http://schemas.microsoft.com/office/drawing/2014/main" id="{E09438F2-415E-4277-AD42-2D35A3F3E5EE}"/>
                  </a:ext>
                </a:extLst>
              </p:cNvPr>
              <p:cNvSpPr>
                <a:spLocks/>
              </p:cNvSpPr>
              <p:nvPr/>
            </p:nvSpPr>
            <p:spPr bwMode="auto">
              <a:xfrm>
                <a:off x="22208273" y="1810339"/>
                <a:ext cx="1971513" cy="2636037"/>
              </a:xfrm>
              <a:custGeom>
                <a:avLst/>
                <a:gdLst>
                  <a:gd name="T0" fmla="*/ 2860 w 2860"/>
                  <a:gd name="T1" fmla="*/ 0 h 3825"/>
                  <a:gd name="T2" fmla="*/ 0 w 2860"/>
                  <a:gd name="T3" fmla="*/ 3825 h 3825"/>
                  <a:gd name="T4" fmla="*/ 273 w 2860"/>
                  <a:gd name="T5" fmla="*/ 3532 h 3825"/>
                  <a:gd name="T6" fmla="*/ 356 w 2860"/>
                  <a:gd name="T7" fmla="*/ 3509 h 3825"/>
                  <a:gd name="T8" fmla="*/ 416 w 2860"/>
                  <a:gd name="T9" fmla="*/ 3451 h 3825"/>
                  <a:gd name="T10" fmla="*/ 438 w 2860"/>
                  <a:gd name="T11" fmla="*/ 3367 h 3825"/>
                  <a:gd name="T12" fmla="*/ 531 w 2860"/>
                  <a:gd name="T13" fmla="*/ 3145 h 3825"/>
                  <a:gd name="T14" fmla="*/ 754 w 2860"/>
                  <a:gd name="T15" fmla="*/ 3236 h 3825"/>
                  <a:gd name="T16" fmla="*/ 818 w 2860"/>
                  <a:gd name="T17" fmla="*/ 3276 h 3825"/>
                  <a:gd name="T18" fmla="*/ 889 w 2860"/>
                  <a:gd name="T19" fmla="*/ 3284 h 3825"/>
                  <a:gd name="T20" fmla="*/ 957 w 2860"/>
                  <a:gd name="T21" fmla="*/ 3260 h 3825"/>
                  <a:gd name="T22" fmla="*/ 1347 w 2860"/>
                  <a:gd name="T23" fmla="*/ 2876 h 3825"/>
                  <a:gd name="T24" fmla="*/ 1386 w 2860"/>
                  <a:gd name="T25" fmla="*/ 2813 h 3825"/>
                  <a:gd name="T26" fmla="*/ 1394 w 2860"/>
                  <a:gd name="T27" fmla="*/ 2743 h 3825"/>
                  <a:gd name="T28" fmla="*/ 1371 w 2860"/>
                  <a:gd name="T29" fmla="*/ 2674 h 3825"/>
                  <a:gd name="T30" fmla="*/ 1213 w 2860"/>
                  <a:gd name="T31" fmla="*/ 2511 h 3825"/>
                  <a:gd name="T32" fmla="*/ 1291 w 2860"/>
                  <a:gd name="T33" fmla="*/ 2328 h 3825"/>
                  <a:gd name="T34" fmla="*/ 1522 w 2860"/>
                  <a:gd name="T35" fmla="*/ 2322 h 3825"/>
                  <a:gd name="T36" fmla="*/ 1595 w 2860"/>
                  <a:gd name="T37" fmla="*/ 2280 h 3825"/>
                  <a:gd name="T38" fmla="*/ 1637 w 2860"/>
                  <a:gd name="T39" fmla="*/ 2206 h 3825"/>
                  <a:gd name="T40" fmla="*/ 1643 w 2860"/>
                  <a:gd name="T41" fmla="*/ 1654 h 3825"/>
                  <a:gd name="T42" fmla="*/ 1621 w 2860"/>
                  <a:gd name="T43" fmla="*/ 1570 h 3825"/>
                  <a:gd name="T44" fmla="*/ 1561 w 2860"/>
                  <a:gd name="T45" fmla="*/ 1513 h 3825"/>
                  <a:gd name="T46" fmla="*/ 1478 w 2860"/>
                  <a:gd name="T47" fmla="*/ 1489 h 3825"/>
                  <a:gd name="T48" fmla="*/ 1255 w 2860"/>
                  <a:gd name="T49" fmla="*/ 1395 h 3825"/>
                  <a:gd name="T50" fmla="*/ 1347 w 2860"/>
                  <a:gd name="T51" fmla="*/ 1173 h 3825"/>
                  <a:gd name="T52" fmla="*/ 1386 w 2860"/>
                  <a:gd name="T53" fmla="*/ 1109 h 3825"/>
                  <a:gd name="T54" fmla="*/ 1394 w 2860"/>
                  <a:gd name="T55" fmla="*/ 1039 h 3825"/>
                  <a:gd name="T56" fmla="*/ 1371 w 2860"/>
                  <a:gd name="T57" fmla="*/ 970 h 3825"/>
                  <a:gd name="T58" fmla="*/ 987 w 2860"/>
                  <a:gd name="T59" fmla="*/ 580 h 3825"/>
                  <a:gd name="T60" fmla="*/ 925 w 2860"/>
                  <a:gd name="T61" fmla="*/ 540 h 3825"/>
                  <a:gd name="T62" fmla="*/ 853 w 2860"/>
                  <a:gd name="T63" fmla="*/ 533 h 3825"/>
                  <a:gd name="T64" fmla="*/ 784 w 2860"/>
                  <a:gd name="T65" fmla="*/ 556 h 3825"/>
                  <a:gd name="T66" fmla="*/ 621 w 2860"/>
                  <a:gd name="T67" fmla="*/ 713 h 3825"/>
                  <a:gd name="T68" fmla="*/ 438 w 2860"/>
                  <a:gd name="T69" fmla="*/ 638 h 3825"/>
                  <a:gd name="T70" fmla="*/ 432 w 2860"/>
                  <a:gd name="T71" fmla="*/ 405 h 3825"/>
                  <a:gd name="T72" fmla="*/ 390 w 2860"/>
                  <a:gd name="T73" fmla="*/ 334 h 3825"/>
                  <a:gd name="T74" fmla="*/ 316 w 2860"/>
                  <a:gd name="T75" fmla="*/ 290 h 3825"/>
                  <a:gd name="T76" fmla="*/ 0 w 2860"/>
                  <a:gd name="T77" fmla="*/ 284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0" h="3825">
                    <a:moveTo>
                      <a:pt x="0" y="0"/>
                    </a:moveTo>
                    <a:lnTo>
                      <a:pt x="2860" y="0"/>
                    </a:lnTo>
                    <a:lnTo>
                      <a:pt x="2860" y="3825"/>
                    </a:lnTo>
                    <a:lnTo>
                      <a:pt x="0" y="3825"/>
                    </a:lnTo>
                    <a:lnTo>
                      <a:pt x="0" y="3532"/>
                    </a:lnTo>
                    <a:lnTo>
                      <a:pt x="273" y="3532"/>
                    </a:lnTo>
                    <a:lnTo>
                      <a:pt x="316" y="3526"/>
                    </a:lnTo>
                    <a:lnTo>
                      <a:pt x="356" y="3509"/>
                    </a:lnTo>
                    <a:lnTo>
                      <a:pt x="390" y="3485"/>
                    </a:lnTo>
                    <a:lnTo>
                      <a:pt x="416" y="3451"/>
                    </a:lnTo>
                    <a:lnTo>
                      <a:pt x="432" y="3411"/>
                    </a:lnTo>
                    <a:lnTo>
                      <a:pt x="438" y="3367"/>
                    </a:lnTo>
                    <a:lnTo>
                      <a:pt x="438" y="3181"/>
                    </a:lnTo>
                    <a:lnTo>
                      <a:pt x="531" y="3145"/>
                    </a:lnTo>
                    <a:lnTo>
                      <a:pt x="621" y="3103"/>
                    </a:lnTo>
                    <a:lnTo>
                      <a:pt x="754" y="3236"/>
                    </a:lnTo>
                    <a:lnTo>
                      <a:pt x="784" y="3260"/>
                    </a:lnTo>
                    <a:lnTo>
                      <a:pt x="818" y="3276"/>
                    </a:lnTo>
                    <a:lnTo>
                      <a:pt x="853" y="3284"/>
                    </a:lnTo>
                    <a:lnTo>
                      <a:pt x="889" y="3284"/>
                    </a:lnTo>
                    <a:lnTo>
                      <a:pt x="925" y="3276"/>
                    </a:lnTo>
                    <a:lnTo>
                      <a:pt x="957" y="3260"/>
                    </a:lnTo>
                    <a:lnTo>
                      <a:pt x="987" y="3236"/>
                    </a:lnTo>
                    <a:lnTo>
                      <a:pt x="1347" y="2876"/>
                    </a:lnTo>
                    <a:lnTo>
                      <a:pt x="1371" y="2847"/>
                    </a:lnTo>
                    <a:lnTo>
                      <a:pt x="1386" y="2813"/>
                    </a:lnTo>
                    <a:lnTo>
                      <a:pt x="1394" y="2779"/>
                    </a:lnTo>
                    <a:lnTo>
                      <a:pt x="1394" y="2743"/>
                    </a:lnTo>
                    <a:lnTo>
                      <a:pt x="1386" y="2707"/>
                    </a:lnTo>
                    <a:lnTo>
                      <a:pt x="1371" y="2674"/>
                    </a:lnTo>
                    <a:lnTo>
                      <a:pt x="1347" y="2644"/>
                    </a:lnTo>
                    <a:lnTo>
                      <a:pt x="1213" y="2511"/>
                    </a:lnTo>
                    <a:lnTo>
                      <a:pt x="1255" y="2421"/>
                    </a:lnTo>
                    <a:lnTo>
                      <a:pt x="1291" y="2328"/>
                    </a:lnTo>
                    <a:lnTo>
                      <a:pt x="1478" y="2328"/>
                    </a:lnTo>
                    <a:lnTo>
                      <a:pt x="1522" y="2322"/>
                    </a:lnTo>
                    <a:lnTo>
                      <a:pt x="1561" y="2304"/>
                    </a:lnTo>
                    <a:lnTo>
                      <a:pt x="1595" y="2280"/>
                    </a:lnTo>
                    <a:lnTo>
                      <a:pt x="1621" y="2246"/>
                    </a:lnTo>
                    <a:lnTo>
                      <a:pt x="1637" y="2206"/>
                    </a:lnTo>
                    <a:lnTo>
                      <a:pt x="1643" y="2163"/>
                    </a:lnTo>
                    <a:lnTo>
                      <a:pt x="1643" y="1654"/>
                    </a:lnTo>
                    <a:lnTo>
                      <a:pt x="1637" y="1610"/>
                    </a:lnTo>
                    <a:lnTo>
                      <a:pt x="1621" y="1570"/>
                    </a:lnTo>
                    <a:lnTo>
                      <a:pt x="1595" y="1538"/>
                    </a:lnTo>
                    <a:lnTo>
                      <a:pt x="1561" y="1513"/>
                    </a:lnTo>
                    <a:lnTo>
                      <a:pt x="1522" y="1495"/>
                    </a:lnTo>
                    <a:lnTo>
                      <a:pt x="1478" y="1489"/>
                    </a:lnTo>
                    <a:lnTo>
                      <a:pt x="1291" y="1489"/>
                    </a:lnTo>
                    <a:lnTo>
                      <a:pt x="1255" y="1395"/>
                    </a:lnTo>
                    <a:lnTo>
                      <a:pt x="1213" y="1306"/>
                    </a:lnTo>
                    <a:lnTo>
                      <a:pt x="1347" y="1173"/>
                    </a:lnTo>
                    <a:lnTo>
                      <a:pt x="1371" y="1143"/>
                    </a:lnTo>
                    <a:lnTo>
                      <a:pt x="1386" y="1109"/>
                    </a:lnTo>
                    <a:lnTo>
                      <a:pt x="1394" y="1075"/>
                    </a:lnTo>
                    <a:lnTo>
                      <a:pt x="1394" y="1039"/>
                    </a:lnTo>
                    <a:lnTo>
                      <a:pt x="1386" y="1004"/>
                    </a:lnTo>
                    <a:lnTo>
                      <a:pt x="1371" y="970"/>
                    </a:lnTo>
                    <a:lnTo>
                      <a:pt x="1347" y="940"/>
                    </a:lnTo>
                    <a:lnTo>
                      <a:pt x="987" y="580"/>
                    </a:lnTo>
                    <a:lnTo>
                      <a:pt x="957" y="556"/>
                    </a:lnTo>
                    <a:lnTo>
                      <a:pt x="925" y="540"/>
                    </a:lnTo>
                    <a:lnTo>
                      <a:pt x="889" y="533"/>
                    </a:lnTo>
                    <a:lnTo>
                      <a:pt x="853" y="533"/>
                    </a:lnTo>
                    <a:lnTo>
                      <a:pt x="818" y="540"/>
                    </a:lnTo>
                    <a:lnTo>
                      <a:pt x="784" y="556"/>
                    </a:lnTo>
                    <a:lnTo>
                      <a:pt x="754" y="580"/>
                    </a:lnTo>
                    <a:lnTo>
                      <a:pt x="621" y="713"/>
                    </a:lnTo>
                    <a:lnTo>
                      <a:pt x="531" y="672"/>
                    </a:lnTo>
                    <a:lnTo>
                      <a:pt x="438" y="638"/>
                    </a:lnTo>
                    <a:lnTo>
                      <a:pt x="438" y="449"/>
                    </a:lnTo>
                    <a:lnTo>
                      <a:pt x="432" y="405"/>
                    </a:lnTo>
                    <a:lnTo>
                      <a:pt x="416" y="366"/>
                    </a:lnTo>
                    <a:lnTo>
                      <a:pt x="390" y="334"/>
                    </a:lnTo>
                    <a:lnTo>
                      <a:pt x="356" y="308"/>
                    </a:lnTo>
                    <a:lnTo>
                      <a:pt x="316" y="290"/>
                    </a:lnTo>
                    <a:lnTo>
                      <a:pt x="273" y="284"/>
                    </a:lnTo>
                    <a:lnTo>
                      <a:pt x="0" y="284"/>
                    </a:lnTo>
                    <a:lnTo>
                      <a:pt x="0" y="0"/>
                    </a:lnTo>
                    <a:close/>
                  </a:path>
                </a:pathLst>
              </a:custGeom>
              <a:solidFill>
                <a:srgbClr val="D8D7DA"/>
              </a:solidFill>
              <a:ln w="0">
                <a:solidFill>
                  <a:srgbClr val="D8D7DA"/>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 name="Freeform 235">
                <a:extLst>
                  <a:ext uri="{FF2B5EF4-FFF2-40B4-BE49-F238E27FC236}">
                    <a16:creationId xmlns:a16="http://schemas.microsoft.com/office/drawing/2014/main" id="{DC7B8E50-4686-4288-9201-2F07FCC759C2}"/>
                  </a:ext>
                </a:extLst>
              </p:cNvPr>
              <p:cNvSpPr>
                <a:spLocks/>
              </p:cNvSpPr>
              <p:nvPr/>
            </p:nvSpPr>
            <p:spPr bwMode="auto">
              <a:xfrm>
                <a:off x="23045132" y="1125136"/>
                <a:ext cx="326748" cy="326748"/>
              </a:xfrm>
              <a:custGeom>
                <a:avLst/>
                <a:gdLst>
                  <a:gd name="T0" fmla="*/ 237 w 476"/>
                  <a:gd name="T1" fmla="*/ 0 h 475"/>
                  <a:gd name="T2" fmla="*/ 285 w 476"/>
                  <a:gd name="T3" fmla="*/ 4 h 475"/>
                  <a:gd name="T4" fmla="*/ 331 w 476"/>
                  <a:gd name="T5" fmla="*/ 18 h 475"/>
                  <a:gd name="T6" fmla="*/ 370 w 476"/>
                  <a:gd name="T7" fmla="*/ 40 h 475"/>
                  <a:gd name="T8" fmla="*/ 406 w 476"/>
                  <a:gd name="T9" fmla="*/ 69 h 475"/>
                  <a:gd name="T10" fmla="*/ 434 w 476"/>
                  <a:gd name="T11" fmla="*/ 103 h 475"/>
                  <a:gd name="T12" fmla="*/ 456 w 476"/>
                  <a:gd name="T13" fmla="*/ 145 h 475"/>
                  <a:gd name="T14" fmla="*/ 470 w 476"/>
                  <a:gd name="T15" fmla="*/ 189 h 475"/>
                  <a:gd name="T16" fmla="*/ 476 w 476"/>
                  <a:gd name="T17" fmla="*/ 236 h 475"/>
                  <a:gd name="T18" fmla="*/ 470 w 476"/>
                  <a:gd name="T19" fmla="*/ 284 h 475"/>
                  <a:gd name="T20" fmla="*/ 456 w 476"/>
                  <a:gd name="T21" fmla="*/ 330 h 475"/>
                  <a:gd name="T22" fmla="*/ 434 w 476"/>
                  <a:gd name="T23" fmla="*/ 370 h 475"/>
                  <a:gd name="T24" fmla="*/ 406 w 476"/>
                  <a:gd name="T25" fmla="*/ 405 h 475"/>
                  <a:gd name="T26" fmla="*/ 370 w 476"/>
                  <a:gd name="T27" fmla="*/ 433 h 475"/>
                  <a:gd name="T28" fmla="*/ 331 w 476"/>
                  <a:gd name="T29" fmla="*/ 455 h 475"/>
                  <a:gd name="T30" fmla="*/ 285 w 476"/>
                  <a:gd name="T31" fmla="*/ 469 h 475"/>
                  <a:gd name="T32" fmla="*/ 237 w 476"/>
                  <a:gd name="T33" fmla="*/ 475 h 475"/>
                  <a:gd name="T34" fmla="*/ 189 w 476"/>
                  <a:gd name="T35" fmla="*/ 469 h 475"/>
                  <a:gd name="T36" fmla="*/ 146 w 476"/>
                  <a:gd name="T37" fmla="*/ 455 h 475"/>
                  <a:gd name="T38" fmla="*/ 106 w 476"/>
                  <a:gd name="T39" fmla="*/ 433 h 475"/>
                  <a:gd name="T40" fmla="*/ 70 w 476"/>
                  <a:gd name="T41" fmla="*/ 405 h 475"/>
                  <a:gd name="T42" fmla="*/ 40 w 476"/>
                  <a:gd name="T43" fmla="*/ 370 h 475"/>
                  <a:gd name="T44" fmla="*/ 18 w 476"/>
                  <a:gd name="T45" fmla="*/ 330 h 475"/>
                  <a:gd name="T46" fmla="*/ 4 w 476"/>
                  <a:gd name="T47" fmla="*/ 284 h 475"/>
                  <a:gd name="T48" fmla="*/ 0 w 476"/>
                  <a:gd name="T49" fmla="*/ 236 h 475"/>
                  <a:gd name="T50" fmla="*/ 4 w 476"/>
                  <a:gd name="T51" fmla="*/ 189 h 475"/>
                  <a:gd name="T52" fmla="*/ 18 w 476"/>
                  <a:gd name="T53" fmla="*/ 145 h 475"/>
                  <a:gd name="T54" fmla="*/ 40 w 476"/>
                  <a:gd name="T55" fmla="*/ 103 h 475"/>
                  <a:gd name="T56" fmla="*/ 70 w 476"/>
                  <a:gd name="T57" fmla="*/ 69 h 475"/>
                  <a:gd name="T58" fmla="*/ 106 w 476"/>
                  <a:gd name="T59" fmla="*/ 40 h 475"/>
                  <a:gd name="T60" fmla="*/ 146 w 476"/>
                  <a:gd name="T61" fmla="*/ 18 h 475"/>
                  <a:gd name="T62" fmla="*/ 189 w 476"/>
                  <a:gd name="T63" fmla="*/ 4 h 475"/>
                  <a:gd name="T64" fmla="*/ 237 w 476"/>
                  <a:gd name="T6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6" h="475">
                    <a:moveTo>
                      <a:pt x="237" y="0"/>
                    </a:moveTo>
                    <a:lnTo>
                      <a:pt x="285" y="4"/>
                    </a:lnTo>
                    <a:lnTo>
                      <a:pt x="331" y="18"/>
                    </a:lnTo>
                    <a:lnTo>
                      <a:pt x="370" y="40"/>
                    </a:lnTo>
                    <a:lnTo>
                      <a:pt x="406" y="69"/>
                    </a:lnTo>
                    <a:lnTo>
                      <a:pt x="434" y="103"/>
                    </a:lnTo>
                    <a:lnTo>
                      <a:pt x="456" y="145"/>
                    </a:lnTo>
                    <a:lnTo>
                      <a:pt x="470" y="189"/>
                    </a:lnTo>
                    <a:lnTo>
                      <a:pt x="476" y="236"/>
                    </a:lnTo>
                    <a:lnTo>
                      <a:pt x="470" y="284"/>
                    </a:lnTo>
                    <a:lnTo>
                      <a:pt x="456" y="330"/>
                    </a:lnTo>
                    <a:lnTo>
                      <a:pt x="434" y="370"/>
                    </a:lnTo>
                    <a:lnTo>
                      <a:pt x="406" y="405"/>
                    </a:lnTo>
                    <a:lnTo>
                      <a:pt x="370" y="433"/>
                    </a:lnTo>
                    <a:lnTo>
                      <a:pt x="331" y="455"/>
                    </a:lnTo>
                    <a:lnTo>
                      <a:pt x="285" y="469"/>
                    </a:lnTo>
                    <a:lnTo>
                      <a:pt x="237" y="475"/>
                    </a:lnTo>
                    <a:lnTo>
                      <a:pt x="189" y="469"/>
                    </a:lnTo>
                    <a:lnTo>
                      <a:pt x="146" y="455"/>
                    </a:lnTo>
                    <a:lnTo>
                      <a:pt x="106" y="433"/>
                    </a:lnTo>
                    <a:lnTo>
                      <a:pt x="70" y="405"/>
                    </a:lnTo>
                    <a:lnTo>
                      <a:pt x="40" y="370"/>
                    </a:lnTo>
                    <a:lnTo>
                      <a:pt x="18" y="330"/>
                    </a:lnTo>
                    <a:lnTo>
                      <a:pt x="4" y="284"/>
                    </a:lnTo>
                    <a:lnTo>
                      <a:pt x="0" y="236"/>
                    </a:lnTo>
                    <a:lnTo>
                      <a:pt x="4" y="189"/>
                    </a:lnTo>
                    <a:lnTo>
                      <a:pt x="18" y="145"/>
                    </a:lnTo>
                    <a:lnTo>
                      <a:pt x="40" y="103"/>
                    </a:lnTo>
                    <a:lnTo>
                      <a:pt x="70" y="69"/>
                    </a:lnTo>
                    <a:lnTo>
                      <a:pt x="106" y="40"/>
                    </a:lnTo>
                    <a:lnTo>
                      <a:pt x="146" y="18"/>
                    </a:lnTo>
                    <a:lnTo>
                      <a:pt x="189" y="4"/>
                    </a:lnTo>
                    <a:lnTo>
                      <a:pt x="237" y="0"/>
                    </a:lnTo>
                    <a:close/>
                  </a:path>
                </a:pathLst>
              </a:custGeom>
              <a:solidFill>
                <a:srgbClr val="00E7F0"/>
              </a:solidFill>
              <a:ln w="0">
                <a:solidFill>
                  <a:srgbClr val="00E7F0"/>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 name="Freeform 236">
                <a:extLst>
                  <a:ext uri="{FF2B5EF4-FFF2-40B4-BE49-F238E27FC236}">
                    <a16:creationId xmlns:a16="http://schemas.microsoft.com/office/drawing/2014/main" id="{1EA30069-18F2-4273-A542-2D058A96B1D6}"/>
                  </a:ext>
                </a:extLst>
              </p:cNvPr>
              <p:cNvSpPr>
                <a:spLocks/>
              </p:cNvSpPr>
              <p:nvPr/>
            </p:nvSpPr>
            <p:spPr bwMode="auto">
              <a:xfrm>
                <a:off x="23611770" y="1125136"/>
                <a:ext cx="328126" cy="326748"/>
              </a:xfrm>
              <a:custGeom>
                <a:avLst/>
                <a:gdLst>
                  <a:gd name="T0" fmla="*/ 239 w 475"/>
                  <a:gd name="T1" fmla="*/ 0 h 475"/>
                  <a:gd name="T2" fmla="*/ 286 w 475"/>
                  <a:gd name="T3" fmla="*/ 4 h 475"/>
                  <a:gd name="T4" fmla="*/ 330 w 475"/>
                  <a:gd name="T5" fmla="*/ 18 h 475"/>
                  <a:gd name="T6" fmla="*/ 370 w 475"/>
                  <a:gd name="T7" fmla="*/ 40 h 475"/>
                  <a:gd name="T8" fmla="*/ 406 w 475"/>
                  <a:gd name="T9" fmla="*/ 69 h 475"/>
                  <a:gd name="T10" fmla="*/ 435 w 475"/>
                  <a:gd name="T11" fmla="*/ 103 h 475"/>
                  <a:gd name="T12" fmla="*/ 457 w 475"/>
                  <a:gd name="T13" fmla="*/ 145 h 475"/>
                  <a:gd name="T14" fmla="*/ 471 w 475"/>
                  <a:gd name="T15" fmla="*/ 189 h 475"/>
                  <a:gd name="T16" fmla="*/ 475 w 475"/>
                  <a:gd name="T17" fmla="*/ 236 h 475"/>
                  <a:gd name="T18" fmla="*/ 471 w 475"/>
                  <a:gd name="T19" fmla="*/ 284 h 475"/>
                  <a:gd name="T20" fmla="*/ 457 w 475"/>
                  <a:gd name="T21" fmla="*/ 330 h 475"/>
                  <a:gd name="T22" fmla="*/ 435 w 475"/>
                  <a:gd name="T23" fmla="*/ 370 h 475"/>
                  <a:gd name="T24" fmla="*/ 406 w 475"/>
                  <a:gd name="T25" fmla="*/ 405 h 475"/>
                  <a:gd name="T26" fmla="*/ 370 w 475"/>
                  <a:gd name="T27" fmla="*/ 433 h 475"/>
                  <a:gd name="T28" fmla="*/ 330 w 475"/>
                  <a:gd name="T29" fmla="*/ 455 h 475"/>
                  <a:gd name="T30" fmla="*/ 286 w 475"/>
                  <a:gd name="T31" fmla="*/ 469 h 475"/>
                  <a:gd name="T32" fmla="*/ 239 w 475"/>
                  <a:gd name="T33" fmla="*/ 475 h 475"/>
                  <a:gd name="T34" fmla="*/ 191 w 475"/>
                  <a:gd name="T35" fmla="*/ 469 h 475"/>
                  <a:gd name="T36" fmla="*/ 145 w 475"/>
                  <a:gd name="T37" fmla="*/ 455 h 475"/>
                  <a:gd name="T38" fmla="*/ 105 w 475"/>
                  <a:gd name="T39" fmla="*/ 433 h 475"/>
                  <a:gd name="T40" fmla="*/ 69 w 475"/>
                  <a:gd name="T41" fmla="*/ 405 h 475"/>
                  <a:gd name="T42" fmla="*/ 42 w 475"/>
                  <a:gd name="T43" fmla="*/ 370 h 475"/>
                  <a:gd name="T44" fmla="*/ 20 w 475"/>
                  <a:gd name="T45" fmla="*/ 330 h 475"/>
                  <a:gd name="T46" fmla="*/ 6 w 475"/>
                  <a:gd name="T47" fmla="*/ 284 h 475"/>
                  <a:gd name="T48" fmla="*/ 0 w 475"/>
                  <a:gd name="T49" fmla="*/ 236 h 475"/>
                  <a:gd name="T50" fmla="*/ 6 w 475"/>
                  <a:gd name="T51" fmla="*/ 189 h 475"/>
                  <a:gd name="T52" fmla="*/ 20 w 475"/>
                  <a:gd name="T53" fmla="*/ 145 h 475"/>
                  <a:gd name="T54" fmla="*/ 42 w 475"/>
                  <a:gd name="T55" fmla="*/ 103 h 475"/>
                  <a:gd name="T56" fmla="*/ 69 w 475"/>
                  <a:gd name="T57" fmla="*/ 69 h 475"/>
                  <a:gd name="T58" fmla="*/ 105 w 475"/>
                  <a:gd name="T59" fmla="*/ 40 h 475"/>
                  <a:gd name="T60" fmla="*/ 145 w 475"/>
                  <a:gd name="T61" fmla="*/ 18 h 475"/>
                  <a:gd name="T62" fmla="*/ 191 w 475"/>
                  <a:gd name="T63" fmla="*/ 4 h 475"/>
                  <a:gd name="T64" fmla="*/ 239 w 475"/>
                  <a:gd name="T6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5" h="475">
                    <a:moveTo>
                      <a:pt x="239" y="0"/>
                    </a:moveTo>
                    <a:lnTo>
                      <a:pt x="286" y="4"/>
                    </a:lnTo>
                    <a:lnTo>
                      <a:pt x="330" y="18"/>
                    </a:lnTo>
                    <a:lnTo>
                      <a:pt x="370" y="40"/>
                    </a:lnTo>
                    <a:lnTo>
                      <a:pt x="406" y="69"/>
                    </a:lnTo>
                    <a:lnTo>
                      <a:pt x="435" y="103"/>
                    </a:lnTo>
                    <a:lnTo>
                      <a:pt x="457" y="145"/>
                    </a:lnTo>
                    <a:lnTo>
                      <a:pt x="471" y="189"/>
                    </a:lnTo>
                    <a:lnTo>
                      <a:pt x="475" y="236"/>
                    </a:lnTo>
                    <a:lnTo>
                      <a:pt x="471" y="284"/>
                    </a:lnTo>
                    <a:lnTo>
                      <a:pt x="457" y="330"/>
                    </a:lnTo>
                    <a:lnTo>
                      <a:pt x="435" y="370"/>
                    </a:lnTo>
                    <a:lnTo>
                      <a:pt x="406" y="405"/>
                    </a:lnTo>
                    <a:lnTo>
                      <a:pt x="370" y="433"/>
                    </a:lnTo>
                    <a:lnTo>
                      <a:pt x="330" y="455"/>
                    </a:lnTo>
                    <a:lnTo>
                      <a:pt x="286" y="469"/>
                    </a:lnTo>
                    <a:lnTo>
                      <a:pt x="239" y="475"/>
                    </a:lnTo>
                    <a:lnTo>
                      <a:pt x="191" y="469"/>
                    </a:lnTo>
                    <a:lnTo>
                      <a:pt x="145" y="455"/>
                    </a:lnTo>
                    <a:lnTo>
                      <a:pt x="105" y="433"/>
                    </a:lnTo>
                    <a:lnTo>
                      <a:pt x="69" y="405"/>
                    </a:lnTo>
                    <a:lnTo>
                      <a:pt x="42" y="370"/>
                    </a:lnTo>
                    <a:lnTo>
                      <a:pt x="20" y="330"/>
                    </a:lnTo>
                    <a:lnTo>
                      <a:pt x="6" y="284"/>
                    </a:lnTo>
                    <a:lnTo>
                      <a:pt x="0" y="236"/>
                    </a:lnTo>
                    <a:lnTo>
                      <a:pt x="6" y="189"/>
                    </a:lnTo>
                    <a:lnTo>
                      <a:pt x="20" y="145"/>
                    </a:lnTo>
                    <a:lnTo>
                      <a:pt x="42" y="103"/>
                    </a:lnTo>
                    <a:lnTo>
                      <a:pt x="69" y="69"/>
                    </a:lnTo>
                    <a:lnTo>
                      <a:pt x="105" y="40"/>
                    </a:lnTo>
                    <a:lnTo>
                      <a:pt x="145" y="18"/>
                    </a:lnTo>
                    <a:lnTo>
                      <a:pt x="191" y="4"/>
                    </a:lnTo>
                    <a:lnTo>
                      <a:pt x="239" y="0"/>
                    </a:lnTo>
                    <a:close/>
                  </a:path>
                </a:pathLst>
              </a:custGeom>
              <a:solidFill>
                <a:srgbClr val="00E7F0"/>
              </a:solidFill>
              <a:ln w="0">
                <a:solidFill>
                  <a:srgbClr val="00E7F0"/>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3" name="Freeform 238">
                <a:extLst>
                  <a:ext uri="{FF2B5EF4-FFF2-40B4-BE49-F238E27FC236}">
                    <a16:creationId xmlns:a16="http://schemas.microsoft.com/office/drawing/2014/main" id="{FD28475B-79CD-4761-971C-C3618355E0C1}"/>
                  </a:ext>
                </a:extLst>
              </p:cNvPr>
              <p:cNvSpPr>
                <a:spLocks/>
              </p:cNvSpPr>
              <p:nvPr/>
            </p:nvSpPr>
            <p:spPr bwMode="auto">
              <a:xfrm>
                <a:off x="20238138" y="1810339"/>
                <a:ext cx="1970135" cy="2636037"/>
              </a:xfrm>
              <a:custGeom>
                <a:avLst/>
                <a:gdLst>
                  <a:gd name="T0" fmla="*/ 2858 w 2858"/>
                  <a:gd name="T1" fmla="*/ 0 h 3825"/>
                  <a:gd name="T2" fmla="*/ 2621 w 2858"/>
                  <a:gd name="T3" fmla="*/ 284 h 3825"/>
                  <a:gd name="T4" fmla="*/ 2538 w 2858"/>
                  <a:gd name="T5" fmla="*/ 308 h 3825"/>
                  <a:gd name="T6" fmla="*/ 2480 w 2858"/>
                  <a:gd name="T7" fmla="*/ 366 h 3825"/>
                  <a:gd name="T8" fmla="*/ 2458 w 2858"/>
                  <a:gd name="T9" fmla="*/ 449 h 3825"/>
                  <a:gd name="T10" fmla="*/ 2363 w 2858"/>
                  <a:gd name="T11" fmla="*/ 672 h 3825"/>
                  <a:gd name="T12" fmla="*/ 2140 w 2858"/>
                  <a:gd name="T13" fmla="*/ 580 h 3825"/>
                  <a:gd name="T14" fmla="*/ 2078 w 2858"/>
                  <a:gd name="T15" fmla="*/ 540 h 3825"/>
                  <a:gd name="T16" fmla="*/ 2007 w 2858"/>
                  <a:gd name="T17" fmla="*/ 533 h 3825"/>
                  <a:gd name="T18" fmla="*/ 1937 w 2858"/>
                  <a:gd name="T19" fmla="*/ 556 h 3825"/>
                  <a:gd name="T20" fmla="*/ 1547 w 2858"/>
                  <a:gd name="T21" fmla="*/ 940 h 3825"/>
                  <a:gd name="T22" fmla="*/ 1507 w 2858"/>
                  <a:gd name="T23" fmla="*/ 1004 h 3825"/>
                  <a:gd name="T24" fmla="*/ 1501 w 2858"/>
                  <a:gd name="T25" fmla="*/ 1075 h 3825"/>
                  <a:gd name="T26" fmla="*/ 1523 w 2858"/>
                  <a:gd name="T27" fmla="*/ 1143 h 3825"/>
                  <a:gd name="T28" fmla="*/ 1680 w 2858"/>
                  <a:gd name="T29" fmla="*/ 1306 h 3825"/>
                  <a:gd name="T30" fmla="*/ 1605 w 2858"/>
                  <a:gd name="T31" fmla="*/ 1489 h 3825"/>
                  <a:gd name="T32" fmla="*/ 1372 w 2858"/>
                  <a:gd name="T33" fmla="*/ 1495 h 3825"/>
                  <a:gd name="T34" fmla="*/ 1301 w 2858"/>
                  <a:gd name="T35" fmla="*/ 1538 h 3825"/>
                  <a:gd name="T36" fmla="*/ 1259 w 2858"/>
                  <a:gd name="T37" fmla="*/ 1610 h 3825"/>
                  <a:gd name="T38" fmla="*/ 1253 w 2858"/>
                  <a:gd name="T39" fmla="*/ 2163 h 3825"/>
                  <a:gd name="T40" fmla="*/ 1275 w 2858"/>
                  <a:gd name="T41" fmla="*/ 2246 h 3825"/>
                  <a:gd name="T42" fmla="*/ 1332 w 2858"/>
                  <a:gd name="T43" fmla="*/ 2304 h 3825"/>
                  <a:gd name="T44" fmla="*/ 1416 w 2858"/>
                  <a:gd name="T45" fmla="*/ 2328 h 3825"/>
                  <a:gd name="T46" fmla="*/ 1639 w 2858"/>
                  <a:gd name="T47" fmla="*/ 2421 h 3825"/>
                  <a:gd name="T48" fmla="*/ 1547 w 2858"/>
                  <a:gd name="T49" fmla="*/ 2644 h 3825"/>
                  <a:gd name="T50" fmla="*/ 1507 w 2858"/>
                  <a:gd name="T51" fmla="*/ 2707 h 3825"/>
                  <a:gd name="T52" fmla="*/ 1501 w 2858"/>
                  <a:gd name="T53" fmla="*/ 2779 h 3825"/>
                  <a:gd name="T54" fmla="*/ 1523 w 2858"/>
                  <a:gd name="T55" fmla="*/ 2847 h 3825"/>
                  <a:gd name="T56" fmla="*/ 1907 w 2858"/>
                  <a:gd name="T57" fmla="*/ 3236 h 3825"/>
                  <a:gd name="T58" fmla="*/ 1971 w 2858"/>
                  <a:gd name="T59" fmla="*/ 3276 h 3825"/>
                  <a:gd name="T60" fmla="*/ 2042 w 2858"/>
                  <a:gd name="T61" fmla="*/ 3284 h 3825"/>
                  <a:gd name="T62" fmla="*/ 2110 w 2858"/>
                  <a:gd name="T63" fmla="*/ 3260 h 3825"/>
                  <a:gd name="T64" fmla="*/ 2273 w 2858"/>
                  <a:gd name="T65" fmla="*/ 3103 h 3825"/>
                  <a:gd name="T66" fmla="*/ 2458 w 2858"/>
                  <a:gd name="T67" fmla="*/ 3179 h 3825"/>
                  <a:gd name="T68" fmla="*/ 2464 w 2858"/>
                  <a:gd name="T69" fmla="*/ 3411 h 3825"/>
                  <a:gd name="T70" fmla="*/ 2506 w 2858"/>
                  <a:gd name="T71" fmla="*/ 3485 h 3825"/>
                  <a:gd name="T72" fmla="*/ 2578 w 2858"/>
                  <a:gd name="T73" fmla="*/ 3526 h 3825"/>
                  <a:gd name="T74" fmla="*/ 2858 w 2858"/>
                  <a:gd name="T75" fmla="*/ 3532 h 3825"/>
                  <a:gd name="T76" fmla="*/ 0 w 2858"/>
                  <a:gd name="T77" fmla="*/ 3825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8" h="3825">
                    <a:moveTo>
                      <a:pt x="0" y="0"/>
                    </a:moveTo>
                    <a:lnTo>
                      <a:pt x="2858" y="0"/>
                    </a:lnTo>
                    <a:lnTo>
                      <a:pt x="2858" y="284"/>
                    </a:lnTo>
                    <a:lnTo>
                      <a:pt x="2621" y="284"/>
                    </a:lnTo>
                    <a:lnTo>
                      <a:pt x="2578" y="290"/>
                    </a:lnTo>
                    <a:lnTo>
                      <a:pt x="2538" y="308"/>
                    </a:lnTo>
                    <a:lnTo>
                      <a:pt x="2506" y="334"/>
                    </a:lnTo>
                    <a:lnTo>
                      <a:pt x="2480" y="366"/>
                    </a:lnTo>
                    <a:lnTo>
                      <a:pt x="2464" y="405"/>
                    </a:lnTo>
                    <a:lnTo>
                      <a:pt x="2458" y="449"/>
                    </a:lnTo>
                    <a:lnTo>
                      <a:pt x="2458" y="638"/>
                    </a:lnTo>
                    <a:lnTo>
                      <a:pt x="2363" y="672"/>
                    </a:lnTo>
                    <a:lnTo>
                      <a:pt x="2273" y="713"/>
                    </a:lnTo>
                    <a:lnTo>
                      <a:pt x="2140" y="580"/>
                    </a:lnTo>
                    <a:lnTo>
                      <a:pt x="2110" y="556"/>
                    </a:lnTo>
                    <a:lnTo>
                      <a:pt x="2078" y="540"/>
                    </a:lnTo>
                    <a:lnTo>
                      <a:pt x="2042" y="533"/>
                    </a:lnTo>
                    <a:lnTo>
                      <a:pt x="2007" y="533"/>
                    </a:lnTo>
                    <a:lnTo>
                      <a:pt x="1971" y="540"/>
                    </a:lnTo>
                    <a:lnTo>
                      <a:pt x="1937" y="556"/>
                    </a:lnTo>
                    <a:lnTo>
                      <a:pt x="1907" y="580"/>
                    </a:lnTo>
                    <a:lnTo>
                      <a:pt x="1547" y="940"/>
                    </a:lnTo>
                    <a:lnTo>
                      <a:pt x="1523" y="970"/>
                    </a:lnTo>
                    <a:lnTo>
                      <a:pt x="1507" y="1004"/>
                    </a:lnTo>
                    <a:lnTo>
                      <a:pt x="1501" y="1039"/>
                    </a:lnTo>
                    <a:lnTo>
                      <a:pt x="1501" y="1075"/>
                    </a:lnTo>
                    <a:lnTo>
                      <a:pt x="1507" y="1109"/>
                    </a:lnTo>
                    <a:lnTo>
                      <a:pt x="1523" y="1143"/>
                    </a:lnTo>
                    <a:lnTo>
                      <a:pt x="1547" y="1173"/>
                    </a:lnTo>
                    <a:lnTo>
                      <a:pt x="1680" y="1306"/>
                    </a:lnTo>
                    <a:lnTo>
                      <a:pt x="1639" y="1395"/>
                    </a:lnTo>
                    <a:lnTo>
                      <a:pt x="1605" y="1489"/>
                    </a:lnTo>
                    <a:lnTo>
                      <a:pt x="1416" y="1489"/>
                    </a:lnTo>
                    <a:lnTo>
                      <a:pt x="1372" y="1495"/>
                    </a:lnTo>
                    <a:lnTo>
                      <a:pt x="1332" y="1513"/>
                    </a:lnTo>
                    <a:lnTo>
                      <a:pt x="1301" y="1538"/>
                    </a:lnTo>
                    <a:lnTo>
                      <a:pt x="1275" y="1570"/>
                    </a:lnTo>
                    <a:lnTo>
                      <a:pt x="1259" y="1610"/>
                    </a:lnTo>
                    <a:lnTo>
                      <a:pt x="1253" y="1654"/>
                    </a:lnTo>
                    <a:lnTo>
                      <a:pt x="1253" y="2163"/>
                    </a:lnTo>
                    <a:lnTo>
                      <a:pt x="1259" y="2206"/>
                    </a:lnTo>
                    <a:lnTo>
                      <a:pt x="1275" y="2246"/>
                    </a:lnTo>
                    <a:lnTo>
                      <a:pt x="1301" y="2280"/>
                    </a:lnTo>
                    <a:lnTo>
                      <a:pt x="1332" y="2304"/>
                    </a:lnTo>
                    <a:lnTo>
                      <a:pt x="1372" y="2322"/>
                    </a:lnTo>
                    <a:lnTo>
                      <a:pt x="1416" y="2328"/>
                    </a:lnTo>
                    <a:lnTo>
                      <a:pt x="1605" y="2328"/>
                    </a:lnTo>
                    <a:lnTo>
                      <a:pt x="1639" y="2421"/>
                    </a:lnTo>
                    <a:lnTo>
                      <a:pt x="1680" y="2511"/>
                    </a:lnTo>
                    <a:lnTo>
                      <a:pt x="1547" y="2644"/>
                    </a:lnTo>
                    <a:lnTo>
                      <a:pt x="1523" y="2674"/>
                    </a:lnTo>
                    <a:lnTo>
                      <a:pt x="1507" y="2707"/>
                    </a:lnTo>
                    <a:lnTo>
                      <a:pt x="1501" y="2741"/>
                    </a:lnTo>
                    <a:lnTo>
                      <a:pt x="1501" y="2779"/>
                    </a:lnTo>
                    <a:lnTo>
                      <a:pt x="1507" y="2813"/>
                    </a:lnTo>
                    <a:lnTo>
                      <a:pt x="1523" y="2847"/>
                    </a:lnTo>
                    <a:lnTo>
                      <a:pt x="1547" y="2876"/>
                    </a:lnTo>
                    <a:lnTo>
                      <a:pt x="1907" y="3236"/>
                    </a:lnTo>
                    <a:lnTo>
                      <a:pt x="1937" y="3260"/>
                    </a:lnTo>
                    <a:lnTo>
                      <a:pt x="1971" y="3276"/>
                    </a:lnTo>
                    <a:lnTo>
                      <a:pt x="2007" y="3284"/>
                    </a:lnTo>
                    <a:lnTo>
                      <a:pt x="2042" y="3284"/>
                    </a:lnTo>
                    <a:lnTo>
                      <a:pt x="2078" y="3276"/>
                    </a:lnTo>
                    <a:lnTo>
                      <a:pt x="2110" y="3260"/>
                    </a:lnTo>
                    <a:lnTo>
                      <a:pt x="2140" y="3236"/>
                    </a:lnTo>
                    <a:lnTo>
                      <a:pt x="2273" y="3103"/>
                    </a:lnTo>
                    <a:lnTo>
                      <a:pt x="2363" y="3145"/>
                    </a:lnTo>
                    <a:lnTo>
                      <a:pt x="2458" y="3179"/>
                    </a:lnTo>
                    <a:lnTo>
                      <a:pt x="2458" y="3367"/>
                    </a:lnTo>
                    <a:lnTo>
                      <a:pt x="2464" y="3411"/>
                    </a:lnTo>
                    <a:lnTo>
                      <a:pt x="2480" y="3451"/>
                    </a:lnTo>
                    <a:lnTo>
                      <a:pt x="2506" y="3485"/>
                    </a:lnTo>
                    <a:lnTo>
                      <a:pt x="2538" y="3509"/>
                    </a:lnTo>
                    <a:lnTo>
                      <a:pt x="2578" y="3526"/>
                    </a:lnTo>
                    <a:lnTo>
                      <a:pt x="2621" y="3532"/>
                    </a:lnTo>
                    <a:lnTo>
                      <a:pt x="2858" y="3532"/>
                    </a:lnTo>
                    <a:lnTo>
                      <a:pt x="2858" y="3825"/>
                    </a:lnTo>
                    <a:lnTo>
                      <a:pt x="0" y="3825"/>
                    </a:lnTo>
                    <a:lnTo>
                      <a:pt x="0" y="0"/>
                    </a:lnTo>
                    <a:close/>
                  </a:path>
                </a:pathLst>
              </a:custGeom>
              <a:solidFill>
                <a:srgbClr val="FCFCFC"/>
              </a:solidFill>
              <a:ln w="0">
                <a:solidFill>
                  <a:srgbClr val="FCFCFC"/>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4" name="Freeform 239">
                <a:extLst>
                  <a:ext uri="{FF2B5EF4-FFF2-40B4-BE49-F238E27FC236}">
                    <a16:creationId xmlns:a16="http://schemas.microsoft.com/office/drawing/2014/main" id="{5A0C41F0-971D-46D1-8CEA-E2D1E57E6BE6}"/>
                  </a:ext>
                </a:extLst>
              </p:cNvPr>
              <p:cNvSpPr>
                <a:spLocks/>
              </p:cNvSpPr>
              <p:nvPr/>
            </p:nvSpPr>
            <p:spPr bwMode="auto">
              <a:xfrm>
                <a:off x="19948615" y="652248"/>
                <a:ext cx="2259658" cy="4083651"/>
              </a:xfrm>
              <a:custGeom>
                <a:avLst/>
                <a:gdLst>
                  <a:gd name="T0" fmla="*/ 209 w 3278"/>
                  <a:gd name="T1" fmla="*/ 0 h 5924"/>
                  <a:gd name="T2" fmla="*/ 3278 w 3278"/>
                  <a:gd name="T3" fmla="*/ 0 h 5924"/>
                  <a:gd name="T4" fmla="*/ 3278 w 3278"/>
                  <a:gd name="T5" fmla="*/ 1680 h 5924"/>
                  <a:gd name="T6" fmla="*/ 420 w 3278"/>
                  <a:gd name="T7" fmla="*/ 1680 h 5924"/>
                  <a:gd name="T8" fmla="*/ 420 w 3278"/>
                  <a:gd name="T9" fmla="*/ 5505 h 5924"/>
                  <a:gd name="T10" fmla="*/ 3278 w 3278"/>
                  <a:gd name="T11" fmla="*/ 5505 h 5924"/>
                  <a:gd name="T12" fmla="*/ 3278 w 3278"/>
                  <a:gd name="T13" fmla="*/ 5924 h 5924"/>
                  <a:gd name="T14" fmla="*/ 209 w 3278"/>
                  <a:gd name="T15" fmla="*/ 5924 h 5924"/>
                  <a:gd name="T16" fmla="*/ 161 w 3278"/>
                  <a:gd name="T17" fmla="*/ 5918 h 5924"/>
                  <a:gd name="T18" fmla="*/ 117 w 3278"/>
                  <a:gd name="T19" fmla="*/ 5902 h 5924"/>
                  <a:gd name="T20" fmla="*/ 78 w 3278"/>
                  <a:gd name="T21" fmla="*/ 5878 h 5924"/>
                  <a:gd name="T22" fmla="*/ 46 w 3278"/>
                  <a:gd name="T23" fmla="*/ 5847 h 5924"/>
                  <a:gd name="T24" fmla="*/ 22 w 3278"/>
                  <a:gd name="T25" fmla="*/ 5807 h 5924"/>
                  <a:gd name="T26" fmla="*/ 6 w 3278"/>
                  <a:gd name="T27" fmla="*/ 5763 h 5924"/>
                  <a:gd name="T28" fmla="*/ 0 w 3278"/>
                  <a:gd name="T29" fmla="*/ 5715 h 5924"/>
                  <a:gd name="T30" fmla="*/ 0 w 3278"/>
                  <a:gd name="T31" fmla="*/ 209 h 5924"/>
                  <a:gd name="T32" fmla="*/ 6 w 3278"/>
                  <a:gd name="T33" fmla="*/ 161 h 5924"/>
                  <a:gd name="T34" fmla="*/ 22 w 3278"/>
                  <a:gd name="T35" fmla="*/ 117 h 5924"/>
                  <a:gd name="T36" fmla="*/ 46 w 3278"/>
                  <a:gd name="T37" fmla="*/ 79 h 5924"/>
                  <a:gd name="T38" fmla="*/ 78 w 3278"/>
                  <a:gd name="T39" fmla="*/ 46 h 5924"/>
                  <a:gd name="T40" fmla="*/ 117 w 3278"/>
                  <a:gd name="T41" fmla="*/ 22 h 5924"/>
                  <a:gd name="T42" fmla="*/ 161 w 3278"/>
                  <a:gd name="T43" fmla="*/ 6 h 5924"/>
                  <a:gd name="T44" fmla="*/ 209 w 3278"/>
                  <a:gd name="T45" fmla="*/ 0 h 5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78" h="5924">
                    <a:moveTo>
                      <a:pt x="209" y="0"/>
                    </a:moveTo>
                    <a:lnTo>
                      <a:pt x="3278" y="0"/>
                    </a:lnTo>
                    <a:lnTo>
                      <a:pt x="3278" y="1680"/>
                    </a:lnTo>
                    <a:lnTo>
                      <a:pt x="420" y="1680"/>
                    </a:lnTo>
                    <a:lnTo>
                      <a:pt x="420" y="5505"/>
                    </a:lnTo>
                    <a:lnTo>
                      <a:pt x="3278" y="5505"/>
                    </a:lnTo>
                    <a:lnTo>
                      <a:pt x="3278" y="5924"/>
                    </a:lnTo>
                    <a:lnTo>
                      <a:pt x="209" y="5924"/>
                    </a:lnTo>
                    <a:lnTo>
                      <a:pt x="161" y="5918"/>
                    </a:lnTo>
                    <a:lnTo>
                      <a:pt x="117" y="5902"/>
                    </a:lnTo>
                    <a:lnTo>
                      <a:pt x="78" y="5878"/>
                    </a:lnTo>
                    <a:lnTo>
                      <a:pt x="46" y="5847"/>
                    </a:lnTo>
                    <a:lnTo>
                      <a:pt x="22" y="5807"/>
                    </a:lnTo>
                    <a:lnTo>
                      <a:pt x="6" y="5763"/>
                    </a:lnTo>
                    <a:lnTo>
                      <a:pt x="0" y="5715"/>
                    </a:lnTo>
                    <a:lnTo>
                      <a:pt x="0" y="209"/>
                    </a:lnTo>
                    <a:lnTo>
                      <a:pt x="6" y="161"/>
                    </a:lnTo>
                    <a:lnTo>
                      <a:pt x="22" y="117"/>
                    </a:lnTo>
                    <a:lnTo>
                      <a:pt x="46" y="79"/>
                    </a:lnTo>
                    <a:lnTo>
                      <a:pt x="78" y="46"/>
                    </a:lnTo>
                    <a:lnTo>
                      <a:pt x="117" y="22"/>
                    </a:lnTo>
                    <a:lnTo>
                      <a:pt x="161" y="6"/>
                    </a:lnTo>
                    <a:lnTo>
                      <a:pt x="209" y="0"/>
                    </a:lnTo>
                    <a:close/>
                  </a:path>
                </a:pathLst>
              </a:custGeom>
              <a:solidFill>
                <a:srgbClr val="78B9EB"/>
              </a:solidFill>
              <a:ln w="0">
                <a:solidFill>
                  <a:srgbClr val="78B9EB"/>
                </a:solid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5" name="Rectangle 243">
                <a:extLst>
                  <a:ext uri="{FF2B5EF4-FFF2-40B4-BE49-F238E27FC236}">
                    <a16:creationId xmlns:a16="http://schemas.microsoft.com/office/drawing/2014/main" id="{F9631326-DBD0-406C-A675-074A85DA98DD}"/>
                  </a:ext>
                </a:extLst>
              </p:cNvPr>
              <p:cNvSpPr>
                <a:spLocks noChangeArrowheads="1"/>
              </p:cNvSpPr>
              <p:nvPr/>
            </p:nvSpPr>
            <p:spPr bwMode="auto">
              <a:xfrm>
                <a:off x="20239517" y="1810339"/>
                <a:ext cx="1975650" cy="117188"/>
              </a:xfrm>
              <a:prstGeom prst="rect">
                <a:avLst/>
              </a:prstGeom>
              <a:solidFill>
                <a:srgbClr val="D8D7DA"/>
              </a:solidFill>
              <a:ln w="0">
                <a:solidFill>
                  <a:srgbClr val="D8D7DA"/>
                </a:solidFill>
                <a:prstDash val="solid"/>
                <a:miter lim="800000"/>
                <a:headEnd/>
                <a:tailEnd/>
              </a:ln>
            </p:spPr>
            <p:txBody>
              <a:bodyPr vert="horz" wrap="square" lIns="68580" tIns="34290" rIns="68580" bIns="34290" numCol="1" anchor="t" anchorCtr="0" compatLnSpc="1">
                <a:prstTxWarp prst="textNoShape">
                  <a:avLst/>
                </a:prstTxWarp>
              </a:bodyPr>
              <a:lstStyle/>
              <a:p>
                <a:endParaRPr lang="en-IN" sz="1350"/>
              </a:p>
            </p:txBody>
          </p:sp>
          <p:sp>
            <p:nvSpPr>
              <p:cNvPr id="26" name="Rectangle 25">
                <a:extLst>
                  <a:ext uri="{FF2B5EF4-FFF2-40B4-BE49-F238E27FC236}">
                    <a16:creationId xmlns:a16="http://schemas.microsoft.com/office/drawing/2014/main" id="{902003EC-C1E7-4555-B11D-5312771E0F78}"/>
                  </a:ext>
                </a:extLst>
              </p:cNvPr>
              <p:cNvSpPr/>
              <p:nvPr/>
            </p:nvSpPr>
            <p:spPr>
              <a:xfrm>
                <a:off x="22215167" y="1810339"/>
                <a:ext cx="1964619" cy="2534177"/>
              </a:xfrm>
              <a:prstGeom prst="rect">
                <a:avLst/>
              </a:prstGeom>
              <a:solidFill>
                <a:srgbClr val="D8D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nvGrpSpPr>
            <p:cNvPr id="28" name="Group 27">
              <a:extLst>
                <a:ext uri="{FF2B5EF4-FFF2-40B4-BE49-F238E27FC236}">
                  <a16:creationId xmlns:a16="http://schemas.microsoft.com/office/drawing/2014/main" id="{3AC4DF69-7C59-4A48-9A55-36FD5B3D26EC}"/>
                </a:ext>
              </a:extLst>
            </p:cNvPr>
            <p:cNvGrpSpPr/>
            <p:nvPr/>
          </p:nvGrpSpPr>
          <p:grpSpPr>
            <a:xfrm rot="204244">
              <a:off x="7869079" y="3824131"/>
              <a:ext cx="347164" cy="352339"/>
              <a:chOff x="2945328" y="2424096"/>
              <a:chExt cx="1415458" cy="1434716"/>
            </a:xfrm>
            <a:solidFill>
              <a:schemeClr val="bg2">
                <a:lumMod val="50000"/>
              </a:schemeClr>
            </a:solidFill>
          </p:grpSpPr>
          <p:sp>
            <p:nvSpPr>
              <p:cNvPr id="29" name="Freeform 13">
                <a:extLst>
                  <a:ext uri="{FF2B5EF4-FFF2-40B4-BE49-F238E27FC236}">
                    <a16:creationId xmlns:a16="http://schemas.microsoft.com/office/drawing/2014/main" id="{2A3450FC-2225-44C2-83C3-3B3DD805B011}"/>
                  </a:ext>
                </a:extLst>
              </p:cNvPr>
              <p:cNvSpPr>
                <a:spLocks noEditPoints="1"/>
              </p:cNvSpPr>
              <p:nvPr/>
            </p:nvSpPr>
            <p:spPr bwMode="auto">
              <a:xfrm flipH="1">
                <a:off x="2945328" y="2424096"/>
                <a:ext cx="1415458" cy="1434716"/>
              </a:xfrm>
              <a:custGeom>
                <a:avLst/>
                <a:gdLst>
                  <a:gd name="T0" fmla="*/ 407 w 977"/>
                  <a:gd name="T1" fmla="*/ 930 h 991"/>
                  <a:gd name="T2" fmla="*/ 273 w 977"/>
                  <a:gd name="T3" fmla="*/ 914 h 991"/>
                  <a:gd name="T4" fmla="*/ 161 w 977"/>
                  <a:gd name="T5" fmla="*/ 869 h 991"/>
                  <a:gd name="T6" fmla="*/ 171 w 977"/>
                  <a:gd name="T7" fmla="*/ 785 h 991"/>
                  <a:gd name="T8" fmla="*/ 134 w 977"/>
                  <a:gd name="T9" fmla="*/ 719 h 991"/>
                  <a:gd name="T10" fmla="*/ 51 w 977"/>
                  <a:gd name="T11" fmla="*/ 707 h 991"/>
                  <a:gd name="T12" fmla="*/ 1 w 977"/>
                  <a:gd name="T13" fmla="*/ 595 h 991"/>
                  <a:gd name="T14" fmla="*/ 15 w 977"/>
                  <a:gd name="T15" fmla="*/ 576 h 991"/>
                  <a:gd name="T16" fmla="*/ 71 w 977"/>
                  <a:gd name="T17" fmla="*/ 470 h 991"/>
                  <a:gd name="T18" fmla="*/ 10 w 977"/>
                  <a:gd name="T19" fmla="*/ 411 h 991"/>
                  <a:gd name="T20" fmla="*/ 33 w 977"/>
                  <a:gd name="T21" fmla="*/ 295 h 991"/>
                  <a:gd name="T22" fmla="*/ 110 w 977"/>
                  <a:gd name="T23" fmla="*/ 285 h 991"/>
                  <a:gd name="T24" fmla="*/ 149 w 977"/>
                  <a:gd name="T25" fmla="*/ 251 h 991"/>
                  <a:gd name="T26" fmla="*/ 178 w 977"/>
                  <a:gd name="T27" fmla="*/ 106 h 991"/>
                  <a:gd name="T28" fmla="*/ 260 w 977"/>
                  <a:gd name="T29" fmla="*/ 68 h 991"/>
                  <a:gd name="T30" fmla="*/ 320 w 977"/>
                  <a:gd name="T31" fmla="*/ 110 h 991"/>
                  <a:gd name="T32" fmla="*/ 400 w 977"/>
                  <a:gd name="T33" fmla="*/ 74 h 991"/>
                  <a:gd name="T34" fmla="*/ 437 w 977"/>
                  <a:gd name="T35" fmla="*/ 1 h 991"/>
                  <a:gd name="T36" fmla="*/ 553 w 977"/>
                  <a:gd name="T37" fmla="*/ 16 h 991"/>
                  <a:gd name="T38" fmla="*/ 589 w 977"/>
                  <a:gd name="T39" fmla="*/ 91 h 991"/>
                  <a:gd name="T40" fmla="*/ 698 w 977"/>
                  <a:gd name="T41" fmla="*/ 79 h 991"/>
                  <a:gd name="T42" fmla="*/ 815 w 977"/>
                  <a:gd name="T43" fmla="*/ 122 h 991"/>
                  <a:gd name="T44" fmla="*/ 821 w 977"/>
                  <a:gd name="T45" fmla="*/ 149 h 991"/>
                  <a:gd name="T46" fmla="*/ 841 w 977"/>
                  <a:gd name="T47" fmla="*/ 274 h 991"/>
                  <a:gd name="T48" fmla="*/ 920 w 977"/>
                  <a:gd name="T49" fmla="*/ 281 h 991"/>
                  <a:gd name="T50" fmla="*/ 971 w 977"/>
                  <a:gd name="T51" fmla="*/ 390 h 991"/>
                  <a:gd name="T52" fmla="*/ 914 w 977"/>
                  <a:gd name="T53" fmla="*/ 445 h 991"/>
                  <a:gd name="T54" fmla="*/ 903 w 977"/>
                  <a:gd name="T55" fmla="*/ 503 h 991"/>
                  <a:gd name="T56" fmla="*/ 939 w 977"/>
                  <a:gd name="T57" fmla="*/ 561 h 991"/>
                  <a:gd name="T58" fmla="*/ 943 w 977"/>
                  <a:gd name="T59" fmla="*/ 691 h 991"/>
                  <a:gd name="T60" fmla="*/ 862 w 977"/>
                  <a:gd name="T61" fmla="*/ 706 h 991"/>
                  <a:gd name="T62" fmla="*/ 826 w 977"/>
                  <a:gd name="T63" fmla="*/ 736 h 991"/>
                  <a:gd name="T64" fmla="*/ 796 w 977"/>
                  <a:gd name="T65" fmla="*/ 883 h 991"/>
                  <a:gd name="T66" fmla="*/ 714 w 977"/>
                  <a:gd name="T67" fmla="*/ 922 h 991"/>
                  <a:gd name="T68" fmla="*/ 641 w 977"/>
                  <a:gd name="T69" fmla="*/ 882 h 991"/>
                  <a:gd name="T70" fmla="*/ 572 w 977"/>
                  <a:gd name="T71" fmla="*/ 916 h 991"/>
                  <a:gd name="T72" fmla="*/ 532 w 977"/>
                  <a:gd name="T73" fmla="*/ 990 h 991"/>
                  <a:gd name="T74" fmla="*/ 752 w 977"/>
                  <a:gd name="T75" fmla="*/ 496 h 991"/>
                  <a:gd name="T76" fmla="*/ 221 w 977"/>
                  <a:gd name="T77" fmla="*/ 494 h 991"/>
                  <a:gd name="T78" fmla="*/ 752 w 977"/>
                  <a:gd name="T79" fmla="*/ 496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91">
                    <a:moveTo>
                      <a:pt x="488" y="990"/>
                    </a:moveTo>
                    <a:cubicBezTo>
                      <a:pt x="424" y="991"/>
                      <a:pt x="424" y="991"/>
                      <a:pt x="407" y="930"/>
                    </a:cubicBezTo>
                    <a:cubicBezTo>
                      <a:pt x="402" y="910"/>
                      <a:pt x="391" y="902"/>
                      <a:pt x="372" y="894"/>
                    </a:cubicBezTo>
                    <a:cubicBezTo>
                      <a:pt x="332" y="875"/>
                      <a:pt x="301" y="881"/>
                      <a:pt x="273" y="914"/>
                    </a:cubicBezTo>
                    <a:cubicBezTo>
                      <a:pt x="257" y="932"/>
                      <a:pt x="241" y="929"/>
                      <a:pt x="223" y="916"/>
                    </a:cubicBezTo>
                    <a:cubicBezTo>
                      <a:pt x="203" y="900"/>
                      <a:pt x="182" y="884"/>
                      <a:pt x="161" y="869"/>
                    </a:cubicBezTo>
                    <a:cubicBezTo>
                      <a:pt x="150" y="861"/>
                      <a:pt x="146" y="853"/>
                      <a:pt x="152" y="839"/>
                    </a:cubicBezTo>
                    <a:cubicBezTo>
                      <a:pt x="160" y="822"/>
                      <a:pt x="166" y="803"/>
                      <a:pt x="171" y="785"/>
                    </a:cubicBezTo>
                    <a:cubicBezTo>
                      <a:pt x="173" y="779"/>
                      <a:pt x="171" y="770"/>
                      <a:pt x="168" y="764"/>
                    </a:cubicBezTo>
                    <a:cubicBezTo>
                      <a:pt x="158" y="748"/>
                      <a:pt x="147" y="733"/>
                      <a:pt x="134" y="719"/>
                    </a:cubicBezTo>
                    <a:cubicBezTo>
                      <a:pt x="128" y="713"/>
                      <a:pt x="117" y="707"/>
                      <a:pt x="108" y="706"/>
                    </a:cubicBezTo>
                    <a:cubicBezTo>
                      <a:pt x="89" y="705"/>
                      <a:pt x="70" y="708"/>
                      <a:pt x="51" y="707"/>
                    </a:cubicBezTo>
                    <a:cubicBezTo>
                      <a:pt x="45" y="707"/>
                      <a:pt x="37" y="703"/>
                      <a:pt x="36" y="699"/>
                    </a:cubicBezTo>
                    <a:cubicBezTo>
                      <a:pt x="23" y="665"/>
                      <a:pt x="12" y="630"/>
                      <a:pt x="1" y="595"/>
                    </a:cubicBezTo>
                    <a:cubicBezTo>
                      <a:pt x="0" y="592"/>
                      <a:pt x="4" y="586"/>
                      <a:pt x="7" y="582"/>
                    </a:cubicBezTo>
                    <a:cubicBezTo>
                      <a:pt x="8" y="579"/>
                      <a:pt x="12" y="578"/>
                      <a:pt x="15" y="576"/>
                    </a:cubicBezTo>
                    <a:cubicBezTo>
                      <a:pt x="33" y="563"/>
                      <a:pt x="59" y="554"/>
                      <a:pt x="68" y="536"/>
                    </a:cubicBezTo>
                    <a:cubicBezTo>
                      <a:pt x="78" y="518"/>
                      <a:pt x="72" y="492"/>
                      <a:pt x="71" y="470"/>
                    </a:cubicBezTo>
                    <a:cubicBezTo>
                      <a:pt x="71" y="462"/>
                      <a:pt x="66" y="452"/>
                      <a:pt x="60" y="447"/>
                    </a:cubicBezTo>
                    <a:cubicBezTo>
                      <a:pt x="44" y="434"/>
                      <a:pt x="26" y="424"/>
                      <a:pt x="10" y="411"/>
                    </a:cubicBezTo>
                    <a:cubicBezTo>
                      <a:pt x="5" y="407"/>
                      <a:pt x="0" y="397"/>
                      <a:pt x="2" y="392"/>
                    </a:cubicBezTo>
                    <a:cubicBezTo>
                      <a:pt x="11" y="359"/>
                      <a:pt x="21" y="327"/>
                      <a:pt x="33" y="295"/>
                    </a:cubicBezTo>
                    <a:cubicBezTo>
                      <a:pt x="35" y="289"/>
                      <a:pt x="44" y="284"/>
                      <a:pt x="50" y="284"/>
                    </a:cubicBezTo>
                    <a:cubicBezTo>
                      <a:pt x="70" y="283"/>
                      <a:pt x="90" y="283"/>
                      <a:pt x="110" y="285"/>
                    </a:cubicBezTo>
                    <a:cubicBezTo>
                      <a:pt x="122" y="286"/>
                      <a:pt x="130" y="282"/>
                      <a:pt x="135" y="271"/>
                    </a:cubicBezTo>
                    <a:cubicBezTo>
                      <a:pt x="139" y="264"/>
                      <a:pt x="143" y="256"/>
                      <a:pt x="149" y="251"/>
                    </a:cubicBezTo>
                    <a:cubicBezTo>
                      <a:pt x="176" y="228"/>
                      <a:pt x="172" y="203"/>
                      <a:pt x="160" y="174"/>
                    </a:cubicBezTo>
                    <a:cubicBezTo>
                      <a:pt x="143" y="134"/>
                      <a:pt x="144" y="132"/>
                      <a:pt x="178" y="106"/>
                    </a:cubicBezTo>
                    <a:cubicBezTo>
                      <a:pt x="196" y="92"/>
                      <a:pt x="217" y="80"/>
                      <a:pt x="236" y="66"/>
                    </a:cubicBezTo>
                    <a:cubicBezTo>
                      <a:pt x="245" y="60"/>
                      <a:pt x="253" y="60"/>
                      <a:pt x="260" y="68"/>
                    </a:cubicBezTo>
                    <a:cubicBezTo>
                      <a:pt x="261" y="69"/>
                      <a:pt x="261" y="69"/>
                      <a:pt x="262" y="70"/>
                    </a:cubicBezTo>
                    <a:cubicBezTo>
                      <a:pt x="281" y="84"/>
                      <a:pt x="299" y="106"/>
                      <a:pt x="320" y="110"/>
                    </a:cubicBezTo>
                    <a:cubicBezTo>
                      <a:pt x="340" y="113"/>
                      <a:pt x="364" y="98"/>
                      <a:pt x="386" y="90"/>
                    </a:cubicBezTo>
                    <a:cubicBezTo>
                      <a:pt x="392" y="87"/>
                      <a:pt x="398" y="80"/>
                      <a:pt x="400" y="74"/>
                    </a:cubicBezTo>
                    <a:cubicBezTo>
                      <a:pt x="407" y="55"/>
                      <a:pt x="413" y="36"/>
                      <a:pt x="418" y="17"/>
                    </a:cubicBezTo>
                    <a:cubicBezTo>
                      <a:pt x="420" y="6"/>
                      <a:pt x="425" y="1"/>
                      <a:pt x="437" y="1"/>
                    </a:cubicBezTo>
                    <a:cubicBezTo>
                      <a:pt x="470" y="1"/>
                      <a:pt x="503" y="0"/>
                      <a:pt x="536" y="2"/>
                    </a:cubicBezTo>
                    <a:cubicBezTo>
                      <a:pt x="542" y="2"/>
                      <a:pt x="551" y="10"/>
                      <a:pt x="553" y="16"/>
                    </a:cubicBezTo>
                    <a:cubicBezTo>
                      <a:pt x="560" y="35"/>
                      <a:pt x="564" y="55"/>
                      <a:pt x="572" y="73"/>
                    </a:cubicBezTo>
                    <a:cubicBezTo>
                      <a:pt x="574" y="80"/>
                      <a:pt x="583" y="86"/>
                      <a:pt x="589" y="91"/>
                    </a:cubicBezTo>
                    <a:cubicBezTo>
                      <a:pt x="594" y="94"/>
                      <a:pt x="602" y="93"/>
                      <a:pt x="607" y="96"/>
                    </a:cubicBezTo>
                    <a:cubicBezTo>
                      <a:pt x="642" y="117"/>
                      <a:pt x="670" y="106"/>
                      <a:pt x="698" y="79"/>
                    </a:cubicBezTo>
                    <a:cubicBezTo>
                      <a:pt x="723" y="56"/>
                      <a:pt x="725" y="57"/>
                      <a:pt x="755" y="77"/>
                    </a:cubicBezTo>
                    <a:cubicBezTo>
                      <a:pt x="775" y="91"/>
                      <a:pt x="795" y="107"/>
                      <a:pt x="815" y="122"/>
                    </a:cubicBezTo>
                    <a:cubicBezTo>
                      <a:pt x="824" y="129"/>
                      <a:pt x="829" y="137"/>
                      <a:pt x="822" y="148"/>
                    </a:cubicBezTo>
                    <a:cubicBezTo>
                      <a:pt x="822" y="148"/>
                      <a:pt x="822" y="149"/>
                      <a:pt x="821" y="149"/>
                    </a:cubicBezTo>
                    <a:cubicBezTo>
                      <a:pt x="814" y="172"/>
                      <a:pt x="799" y="196"/>
                      <a:pt x="802" y="217"/>
                    </a:cubicBezTo>
                    <a:cubicBezTo>
                      <a:pt x="805" y="238"/>
                      <a:pt x="826" y="256"/>
                      <a:pt x="841" y="274"/>
                    </a:cubicBezTo>
                    <a:cubicBezTo>
                      <a:pt x="845" y="279"/>
                      <a:pt x="854" y="282"/>
                      <a:pt x="861" y="283"/>
                    </a:cubicBezTo>
                    <a:cubicBezTo>
                      <a:pt x="880" y="283"/>
                      <a:pt x="901" y="283"/>
                      <a:pt x="920" y="281"/>
                    </a:cubicBezTo>
                    <a:cubicBezTo>
                      <a:pt x="932" y="280"/>
                      <a:pt x="938" y="284"/>
                      <a:pt x="941" y="295"/>
                    </a:cubicBezTo>
                    <a:cubicBezTo>
                      <a:pt x="951" y="327"/>
                      <a:pt x="962" y="358"/>
                      <a:pt x="971" y="390"/>
                    </a:cubicBezTo>
                    <a:cubicBezTo>
                      <a:pt x="973" y="395"/>
                      <a:pt x="969" y="405"/>
                      <a:pt x="964" y="409"/>
                    </a:cubicBezTo>
                    <a:cubicBezTo>
                      <a:pt x="948" y="422"/>
                      <a:pt x="930" y="432"/>
                      <a:pt x="914" y="445"/>
                    </a:cubicBezTo>
                    <a:cubicBezTo>
                      <a:pt x="908" y="450"/>
                      <a:pt x="904" y="460"/>
                      <a:pt x="903" y="468"/>
                    </a:cubicBezTo>
                    <a:cubicBezTo>
                      <a:pt x="901" y="479"/>
                      <a:pt x="905" y="492"/>
                      <a:pt x="903" y="503"/>
                    </a:cubicBezTo>
                    <a:cubicBezTo>
                      <a:pt x="897" y="529"/>
                      <a:pt x="908" y="543"/>
                      <a:pt x="930" y="554"/>
                    </a:cubicBezTo>
                    <a:cubicBezTo>
                      <a:pt x="933" y="556"/>
                      <a:pt x="936" y="558"/>
                      <a:pt x="939" y="561"/>
                    </a:cubicBezTo>
                    <a:cubicBezTo>
                      <a:pt x="976" y="586"/>
                      <a:pt x="977" y="586"/>
                      <a:pt x="965" y="628"/>
                    </a:cubicBezTo>
                    <a:cubicBezTo>
                      <a:pt x="959" y="649"/>
                      <a:pt x="950" y="670"/>
                      <a:pt x="943" y="691"/>
                    </a:cubicBezTo>
                    <a:cubicBezTo>
                      <a:pt x="940" y="702"/>
                      <a:pt x="933" y="708"/>
                      <a:pt x="920" y="706"/>
                    </a:cubicBezTo>
                    <a:cubicBezTo>
                      <a:pt x="901" y="705"/>
                      <a:pt x="881" y="704"/>
                      <a:pt x="862" y="706"/>
                    </a:cubicBezTo>
                    <a:cubicBezTo>
                      <a:pt x="854" y="706"/>
                      <a:pt x="846" y="712"/>
                      <a:pt x="840" y="717"/>
                    </a:cubicBezTo>
                    <a:cubicBezTo>
                      <a:pt x="834" y="722"/>
                      <a:pt x="832" y="731"/>
                      <a:pt x="826" y="736"/>
                    </a:cubicBezTo>
                    <a:cubicBezTo>
                      <a:pt x="799" y="761"/>
                      <a:pt x="801" y="786"/>
                      <a:pt x="815" y="818"/>
                    </a:cubicBezTo>
                    <a:cubicBezTo>
                      <a:pt x="832" y="856"/>
                      <a:pt x="830" y="857"/>
                      <a:pt x="796" y="883"/>
                    </a:cubicBezTo>
                    <a:cubicBezTo>
                      <a:pt x="777" y="898"/>
                      <a:pt x="757" y="910"/>
                      <a:pt x="738" y="923"/>
                    </a:cubicBezTo>
                    <a:cubicBezTo>
                      <a:pt x="729" y="929"/>
                      <a:pt x="722" y="929"/>
                      <a:pt x="714" y="922"/>
                    </a:cubicBezTo>
                    <a:cubicBezTo>
                      <a:pt x="698" y="909"/>
                      <a:pt x="683" y="896"/>
                      <a:pt x="666" y="886"/>
                    </a:cubicBezTo>
                    <a:cubicBezTo>
                      <a:pt x="660" y="881"/>
                      <a:pt x="649" y="881"/>
                      <a:pt x="641" y="882"/>
                    </a:cubicBezTo>
                    <a:cubicBezTo>
                      <a:pt x="625" y="886"/>
                      <a:pt x="609" y="893"/>
                      <a:pt x="592" y="898"/>
                    </a:cubicBezTo>
                    <a:cubicBezTo>
                      <a:pt x="581" y="900"/>
                      <a:pt x="575" y="905"/>
                      <a:pt x="572" y="916"/>
                    </a:cubicBezTo>
                    <a:cubicBezTo>
                      <a:pt x="568" y="935"/>
                      <a:pt x="561" y="952"/>
                      <a:pt x="557" y="970"/>
                    </a:cubicBezTo>
                    <a:cubicBezTo>
                      <a:pt x="554" y="985"/>
                      <a:pt x="546" y="990"/>
                      <a:pt x="532" y="990"/>
                    </a:cubicBezTo>
                    <a:cubicBezTo>
                      <a:pt x="517" y="989"/>
                      <a:pt x="503" y="990"/>
                      <a:pt x="488" y="990"/>
                    </a:cubicBezTo>
                    <a:close/>
                    <a:moveTo>
                      <a:pt x="752" y="496"/>
                    </a:moveTo>
                    <a:cubicBezTo>
                      <a:pt x="753" y="352"/>
                      <a:pt x="633" y="230"/>
                      <a:pt x="489" y="230"/>
                    </a:cubicBezTo>
                    <a:cubicBezTo>
                      <a:pt x="343" y="229"/>
                      <a:pt x="222" y="349"/>
                      <a:pt x="221" y="494"/>
                    </a:cubicBezTo>
                    <a:cubicBezTo>
                      <a:pt x="221" y="636"/>
                      <a:pt x="341" y="760"/>
                      <a:pt x="481" y="761"/>
                    </a:cubicBezTo>
                    <a:cubicBezTo>
                      <a:pt x="630" y="762"/>
                      <a:pt x="752" y="643"/>
                      <a:pt x="752"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Oval 29">
                <a:extLst>
                  <a:ext uri="{FF2B5EF4-FFF2-40B4-BE49-F238E27FC236}">
                    <a16:creationId xmlns:a16="http://schemas.microsoft.com/office/drawing/2014/main" id="{C0D65845-437B-4626-9A68-4FCDA0BC4343}"/>
                  </a:ext>
                </a:extLst>
              </p:cNvPr>
              <p:cNvSpPr/>
              <p:nvPr/>
            </p:nvSpPr>
            <p:spPr>
              <a:xfrm>
                <a:off x="3398238" y="2886635"/>
                <a:ext cx="509638" cy="509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1" name="Freeform 13">
              <a:extLst>
                <a:ext uri="{FF2B5EF4-FFF2-40B4-BE49-F238E27FC236}">
                  <a16:creationId xmlns:a16="http://schemas.microsoft.com/office/drawing/2014/main" id="{0A0E1FFB-40A9-482A-AFFD-A9A801C4B841}"/>
                </a:ext>
              </a:extLst>
            </p:cNvPr>
            <p:cNvSpPr>
              <a:spLocks noEditPoints="1"/>
            </p:cNvSpPr>
            <p:nvPr/>
          </p:nvSpPr>
          <p:spPr bwMode="auto">
            <a:xfrm flipH="1">
              <a:off x="8181740" y="4058814"/>
              <a:ext cx="323157" cy="327974"/>
            </a:xfrm>
            <a:custGeom>
              <a:avLst/>
              <a:gdLst>
                <a:gd name="T0" fmla="*/ 407 w 977"/>
                <a:gd name="T1" fmla="*/ 930 h 991"/>
                <a:gd name="T2" fmla="*/ 273 w 977"/>
                <a:gd name="T3" fmla="*/ 914 h 991"/>
                <a:gd name="T4" fmla="*/ 161 w 977"/>
                <a:gd name="T5" fmla="*/ 869 h 991"/>
                <a:gd name="T6" fmla="*/ 171 w 977"/>
                <a:gd name="T7" fmla="*/ 785 h 991"/>
                <a:gd name="T8" fmla="*/ 134 w 977"/>
                <a:gd name="T9" fmla="*/ 719 h 991"/>
                <a:gd name="T10" fmla="*/ 51 w 977"/>
                <a:gd name="T11" fmla="*/ 707 h 991"/>
                <a:gd name="T12" fmla="*/ 1 w 977"/>
                <a:gd name="T13" fmla="*/ 595 h 991"/>
                <a:gd name="T14" fmla="*/ 15 w 977"/>
                <a:gd name="T15" fmla="*/ 576 h 991"/>
                <a:gd name="T16" fmla="*/ 71 w 977"/>
                <a:gd name="T17" fmla="*/ 470 h 991"/>
                <a:gd name="T18" fmla="*/ 10 w 977"/>
                <a:gd name="T19" fmla="*/ 411 h 991"/>
                <a:gd name="T20" fmla="*/ 33 w 977"/>
                <a:gd name="T21" fmla="*/ 295 h 991"/>
                <a:gd name="T22" fmla="*/ 110 w 977"/>
                <a:gd name="T23" fmla="*/ 285 h 991"/>
                <a:gd name="T24" fmla="*/ 149 w 977"/>
                <a:gd name="T25" fmla="*/ 251 h 991"/>
                <a:gd name="T26" fmla="*/ 178 w 977"/>
                <a:gd name="T27" fmla="*/ 106 h 991"/>
                <a:gd name="T28" fmla="*/ 260 w 977"/>
                <a:gd name="T29" fmla="*/ 68 h 991"/>
                <a:gd name="T30" fmla="*/ 320 w 977"/>
                <a:gd name="T31" fmla="*/ 110 h 991"/>
                <a:gd name="T32" fmla="*/ 400 w 977"/>
                <a:gd name="T33" fmla="*/ 74 h 991"/>
                <a:gd name="T34" fmla="*/ 437 w 977"/>
                <a:gd name="T35" fmla="*/ 1 h 991"/>
                <a:gd name="T36" fmla="*/ 553 w 977"/>
                <a:gd name="T37" fmla="*/ 16 h 991"/>
                <a:gd name="T38" fmla="*/ 589 w 977"/>
                <a:gd name="T39" fmla="*/ 91 h 991"/>
                <a:gd name="T40" fmla="*/ 698 w 977"/>
                <a:gd name="T41" fmla="*/ 79 h 991"/>
                <a:gd name="T42" fmla="*/ 815 w 977"/>
                <a:gd name="T43" fmla="*/ 122 h 991"/>
                <a:gd name="T44" fmla="*/ 821 w 977"/>
                <a:gd name="T45" fmla="*/ 149 h 991"/>
                <a:gd name="T46" fmla="*/ 841 w 977"/>
                <a:gd name="T47" fmla="*/ 274 h 991"/>
                <a:gd name="T48" fmla="*/ 920 w 977"/>
                <a:gd name="T49" fmla="*/ 281 h 991"/>
                <a:gd name="T50" fmla="*/ 971 w 977"/>
                <a:gd name="T51" fmla="*/ 390 h 991"/>
                <a:gd name="T52" fmla="*/ 914 w 977"/>
                <a:gd name="T53" fmla="*/ 445 h 991"/>
                <a:gd name="T54" fmla="*/ 903 w 977"/>
                <a:gd name="T55" fmla="*/ 503 h 991"/>
                <a:gd name="T56" fmla="*/ 939 w 977"/>
                <a:gd name="T57" fmla="*/ 561 h 991"/>
                <a:gd name="T58" fmla="*/ 943 w 977"/>
                <a:gd name="T59" fmla="*/ 691 h 991"/>
                <a:gd name="T60" fmla="*/ 862 w 977"/>
                <a:gd name="T61" fmla="*/ 706 h 991"/>
                <a:gd name="T62" fmla="*/ 826 w 977"/>
                <a:gd name="T63" fmla="*/ 736 h 991"/>
                <a:gd name="T64" fmla="*/ 796 w 977"/>
                <a:gd name="T65" fmla="*/ 883 h 991"/>
                <a:gd name="T66" fmla="*/ 714 w 977"/>
                <a:gd name="T67" fmla="*/ 922 h 991"/>
                <a:gd name="T68" fmla="*/ 641 w 977"/>
                <a:gd name="T69" fmla="*/ 882 h 991"/>
                <a:gd name="T70" fmla="*/ 572 w 977"/>
                <a:gd name="T71" fmla="*/ 916 h 991"/>
                <a:gd name="T72" fmla="*/ 532 w 977"/>
                <a:gd name="T73" fmla="*/ 990 h 991"/>
                <a:gd name="T74" fmla="*/ 752 w 977"/>
                <a:gd name="T75" fmla="*/ 496 h 991"/>
                <a:gd name="T76" fmla="*/ 221 w 977"/>
                <a:gd name="T77" fmla="*/ 494 h 991"/>
                <a:gd name="T78" fmla="*/ 752 w 977"/>
                <a:gd name="T79" fmla="*/ 496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7" h="991">
                  <a:moveTo>
                    <a:pt x="488" y="990"/>
                  </a:moveTo>
                  <a:cubicBezTo>
                    <a:pt x="424" y="991"/>
                    <a:pt x="424" y="991"/>
                    <a:pt x="407" y="930"/>
                  </a:cubicBezTo>
                  <a:cubicBezTo>
                    <a:pt x="402" y="910"/>
                    <a:pt x="391" y="902"/>
                    <a:pt x="372" y="894"/>
                  </a:cubicBezTo>
                  <a:cubicBezTo>
                    <a:pt x="332" y="875"/>
                    <a:pt x="301" y="881"/>
                    <a:pt x="273" y="914"/>
                  </a:cubicBezTo>
                  <a:cubicBezTo>
                    <a:pt x="257" y="932"/>
                    <a:pt x="241" y="929"/>
                    <a:pt x="223" y="916"/>
                  </a:cubicBezTo>
                  <a:cubicBezTo>
                    <a:pt x="203" y="900"/>
                    <a:pt x="182" y="884"/>
                    <a:pt x="161" y="869"/>
                  </a:cubicBezTo>
                  <a:cubicBezTo>
                    <a:pt x="150" y="861"/>
                    <a:pt x="146" y="853"/>
                    <a:pt x="152" y="839"/>
                  </a:cubicBezTo>
                  <a:cubicBezTo>
                    <a:pt x="160" y="822"/>
                    <a:pt x="166" y="803"/>
                    <a:pt x="171" y="785"/>
                  </a:cubicBezTo>
                  <a:cubicBezTo>
                    <a:pt x="173" y="779"/>
                    <a:pt x="171" y="770"/>
                    <a:pt x="168" y="764"/>
                  </a:cubicBezTo>
                  <a:cubicBezTo>
                    <a:pt x="158" y="748"/>
                    <a:pt x="147" y="733"/>
                    <a:pt x="134" y="719"/>
                  </a:cubicBezTo>
                  <a:cubicBezTo>
                    <a:pt x="128" y="713"/>
                    <a:pt x="117" y="707"/>
                    <a:pt x="108" y="706"/>
                  </a:cubicBezTo>
                  <a:cubicBezTo>
                    <a:pt x="89" y="705"/>
                    <a:pt x="70" y="708"/>
                    <a:pt x="51" y="707"/>
                  </a:cubicBezTo>
                  <a:cubicBezTo>
                    <a:pt x="45" y="707"/>
                    <a:pt x="37" y="703"/>
                    <a:pt x="36" y="699"/>
                  </a:cubicBezTo>
                  <a:cubicBezTo>
                    <a:pt x="23" y="665"/>
                    <a:pt x="12" y="630"/>
                    <a:pt x="1" y="595"/>
                  </a:cubicBezTo>
                  <a:cubicBezTo>
                    <a:pt x="0" y="592"/>
                    <a:pt x="4" y="586"/>
                    <a:pt x="7" y="582"/>
                  </a:cubicBezTo>
                  <a:cubicBezTo>
                    <a:pt x="8" y="579"/>
                    <a:pt x="12" y="578"/>
                    <a:pt x="15" y="576"/>
                  </a:cubicBezTo>
                  <a:cubicBezTo>
                    <a:pt x="33" y="563"/>
                    <a:pt x="59" y="554"/>
                    <a:pt x="68" y="536"/>
                  </a:cubicBezTo>
                  <a:cubicBezTo>
                    <a:pt x="78" y="518"/>
                    <a:pt x="72" y="492"/>
                    <a:pt x="71" y="470"/>
                  </a:cubicBezTo>
                  <a:cubicBezTo>
                    <a:pt x="71" y="462"/>
                    <a:pt x="66" y="452"/>
                    <a:pt x="60" y="447"/>
                  </a:cubicBezTo>
                  <a:cubicBezTo>
                    <a:pt x="44" y="434"/>
                    <a:pt x="26" y="424"/>
                    <a:pt x="10" y="411"/>
                  </a:cubicBezTo>
                  <a:cubicBezTo>
                    <a:pt x="5" y="407"/>
                    <a:pt x="0" y="397"/>
                    <a:pt x="2" y="392"/>
                  </a:cubicBezTo>
                  <a:cubicBezTo>
                    <a:pt x="11" y="359"/>
                    <a:pt x="21" y="327"/>
                    <a:pt x="33" y="295"/>
                  </a:cubicBezTo>
                  <a:cubicBezTo>
                    <a:pt x="35" y="289"/>
                    <a:pt x="44" y="284"/>
                    <a:pt x="50" y="284"/>
                  </a:cubicBezTo>
                  <a:cubicBezTo>
                    <a:pt x="70" y="283"/>
                    <a:pt x="90" y="283"/>
                    <a:pt x="110" y="285"/>
                  </a:cubicBezTo>
                  <a:cubicBezTo>
                    <a:pt x="122" y="286"/>
                    <a:pt x="130" y="282"/>
                    <a:pt x="135" y="271"/>
                  </a:cubicBezTo>
                  <a:cubicBezTo>
                    <a:pt x="139" y="264"/>
                    <a:pt x="143" y="256"/>
                    <a:pt x="149" y="251"/>
                  </a:cubicBezTo>
                  <a:cubicBezTo>
                    <a:pt x="176" y="228"/>
                    <a:pt x="172" y="203"/>
                    <a:pt x="160" y="174"/>
                  </a:cubicBezTo>
                  <a:cubicBezTo>
                    <a:pt x="143" y="134"/>
                    <a:pt x="144" y="132"/>
                    <a:pt x="178" y="106"/>
                  </a:cubicBezTo>
                  <a:cubicBezTo>
                    <a:pt x="196" y="92"/>
                    <a:pt x="217" y="80"/>
                    <a:pt x="236" y="66"/>
                  </a:cubicBezTo>
                  <a:cubicBezTo>
                    <a:pt x="245" y="60"/>
                    <a:pt x="253" y="60"/>
                    <a:pt x="260" y="68"/>
                  </a:cubicBezTo>
                  <a:cubicBezTo>
                    <a:pt x="261" y="69"/>
                    <a:pt x="261" y="69"/>
                    <a:pt x="262" y="70"/>
                  </a:cubicBezTo>
                  <a:cubicBezTo>
                    <a:pt x="281" y="84"/>
                    <a:pt x="299" y="106"/>
                    <a:pt x="320" y="110"/>
                  </a:cubicBezTo>
                  <a:cubicBezTo>
                    <a:pt x="340" y="113"/>
                    <a:pt x="364" y="98"/>
                    <a:pt x="386" y="90"/>
                  </a:cubicBezTo>
                  <a:cubicBezTo>
                    <a:pt x="392" y="87"/>
                    <a:pt x="398" y="80"/>
                    <a:pt x="400" y="74"/>
                  </a:cubicBezTo>
                  <a:cubicBezTo>
                    <a:pt x="407" y="55"/>
                    <a:pt x="413" y="36"/>
                    <a:pt x="418" y="17"/>
                  </a:cubicBezTo>
                  <a:cubicBezTo>
                    <a:pt x="420" y="6"/>
                    <a:pt x="425" y="1"/>
                    <a:pt x="437" y="1"/>
                  </a:cubicBezTo>
                  <a:cubicBezTo>
                    <a:pt x="470" y="1"/>
                    <a:pt x="503" y="0"/>
                    <a:pt x="536" y="2"/>
                  </a:cubicBezTo>
                  <a:cubicBezTo>
                    <a:pt x="542" y="2"/>
                    <a:pt x="551" y="10"/>
                    <a:pt x="553" y="16"/>
                  </a:cubicBezTo>
                  <a:cubicBezTo>
                    <a:pt x="560" y="35"/>
                    <a:pt x="564" y="55"/>
                    <a:pt x="572" y="73"/>
                  </a:cubicBezTo>
                  <a:cubicBezTo>
                    <a:pt x="574" y="80"/>
                    <a:pt x="583" y="86"/>
                    <a:pt x="589" y="91"/>
                  </a:cubicBezTo>
                  <a:cubicBezTo>
                    <a:pt x="594" y="94"/>
                    <a:pt x="602" y="93"/>
                    <a:pt x="607" y="96"/>
                  </a:cubicBezTo>
                  <a:cubicBezTo>
                    <a:pt x="642" y="117"/>
                    <a:pt x="670" y="106"/>
                    <a:pt x="698" y="79"/>
                  </a:cubicBezTo>
                  <a:cubicBezTo>
                    <a:pt x="723" y="56"/>
                    <a:pt x="725" y="57"/>
                    <a:pt x="755" y="77"/>
                  </a:cubicBezTo>
                  <a:cubicBezTo>
                    <a:pt x="775" y="91"/>
                    <a:pt x="795" y="107"/>
                    <a:pt x="815" y="122"/>
                  </a:cubicBezTo>
                  <a:cubicBezTo>
                    <a:pt x="824" y="129"/>
                    <a:pt x="829" y="137"/>
                    <a:pt x="822" y="148"/>
                  </a:cubicBezTo>
                  <a:cubicBezTo>
                    <a:pt x="822" y="148"/>
                    <a:pt x="822" y="149"/>
                    <a:pt x="821" y="149"/>
                  </a:cubicBezTo>
                  <a:cubicBezTo>
                    <a:pt x="814" y="172"/>
                    <a:pt x="799" y="196"/>
                    <a:pt x="802" y="217"/>
                  </a:cubicBezTo>
                  <a:cubicBezTo>
                    <a:pt x="805" y="238"/>
                    <a:pt x="826" y="256"/>
                    <a:pt x="841" y="274"/>
                  </a:cubicBezTo>
                  <a:cubicBezTo>
                    <a:pt x="845" y="279"/>
                    <a:pt x="854" y="282"/>
                    <a:pt x="861" y="283"/>
                  </a:cubicBezTo>
                  <a:cubicBezTo>
                    <a:pt x="880" y="283"/>
                    <a:pt x="901" y="283"/>
                    <a:pt x="920" y="281"/>
                  </a:cubicBezTo>
                  <a:cubicBezTo>
                    <a:pt x="932" y="280"/>
                    <a:pt x="938" y="284"/>
                    <a:pt x="941" y="295"/>
                  </a:cubicBezTo>
                  <a:cubicBezTo>
                    <a:pt x="951" y="327"/>
                    <a:pt x="962" y="358"/>
                    <a:pt x="971" y="390"/>
                  </a:cubicBezTo>
                  <a:cubicBezTo>
                    <a:pt x="973" y="395"/>
                    <a:pt x="969" y="405"/>
                    <a:pt x="964" y="409"/>
                  </a:cubicBezTo>
                  <a:cubicBezTo>
                    <a:pt x="948" y="422"/>
                    <a:pt x="930" y="432"/>
                    <a:pt x="914" y="445"/>
                  </a:cubicBezTo>
                  <a:cubicBezTo>
                    <a:pt x="908" y="450"/>
                    <a:pt x="904" y="460"/>
                    <a:pt x="903" y="468"/>
                  </a:cubicBezTo>
                  <a:cubicBezTo>
                    <a:pt x="901" y="479"/>
                    <a:pt x="905" y="492"/>
                    <a:pt x="903" y="503"/>
                  </a:cubicBezTo>
                  <a:cubicBezTo>
                    <a:pt x="897" y="529"/>
                    <a:pt x="908" y="543"/>
                    <a:pt x="930" y="554"/>
                  </a:cubicBezTo>
                  <a:cubicBezTo>
                    <a:pt x="933" y="556"/>
                    <a:pt x="936" y="558"/>
                    <a:pt x="939" y="561"/>
                  </a:cubicBezTo>
                  <a:cubicBezTo>
                    <a:pt x="976" y="586"/>
                    <a:pt x="977" y="586"/>
                    <a:pt x="965" y="628"/>
                  </a:cubicBezTo>
                  <a:cubicBezTo>
                    <a:pt x="959" y="649"/>
                    <a:pt x="950" y="670"/>
                    <a:pt x="943" y="691"/>
                  </a:cubicBezTo>
                  <a:cubicBezTo>
                    <a:pt x="940" y="702"/>
                    <a:pt x="933" y="708"/>
                    <a:pt x="920" y="706"/>
                  </a:cubicBezTo>
                  <a:cubicBezTo>
                    <a:pt x="901" y="705"/>
                    <a:pt x="881" y="704"/>
                    <a:pt x="862" y="706"/>
                  </a:cubicBezTo>
                  <a:cubicBezTo>
                    <a:pt x="854" y="706"/>
                    <a:pt x="846" y="712"/>
                    <a:pt x="840" y="717"/>
                  </a:cubicBezTo>
                  <a:cubicBezTo>
                    <a:pt x="834" y="722"/>
                    <a:pt x="832" y="731"/>
                    <a:pt x="826" y="736"/>
                  </a:cubicBezTo>
                  <a:cubicBezTo>
                    <a:pt x="799" y="761"/>
                    <a:pt x="801" y="786"/>
                    <a:pt x="815" y="818"/>
                  </a:cubicBezTo>
                  <a:cubicBezTo>
                    <a:pt x="832" y="856"/>
                    <a:pt x="830" y="857"/>
                    <a:pt x="796" y="883"/>
                  </a:cubicBezTo>
                  <a:cubicBezTo>
                    <a:pt x="777" y="898"/>
                    <a:pt x="757" y="910"/>
                    <a:pt x="738" y="923"/>
                  </a:cubicBezTo>
                  <a:cubicBezTo>
                    <a:pt x="729" y="929"/>
                    <a:pt x="722" y="929"/>
                    <a:pt x="714" y="922"/>
                  </a:cubicBezTo>
                  <a:cubicBezTo>
                    <a:pt x="698" y="909"/>
                    <a:pt x="683" y="896"/>
                    <a:pt x="666" y="886"/>
                  </a:cubicBezTo>
                  <a:cubicBezTo>
                    <a:pt x="660" y="881"/>
                    <a:pt x="649" y="881"/>
                    <a:pt x="641" y="882"/>
                  </a:cubicBezTo>
                  <a:cubicBezTo>
                    <a:pt x="625" y="886"/>
                    <a:pt x="609" y="893"/>
                    <a:pt x="592" y="898"/>
                  </a:cubicBezTo>
                  <a:cubicBezTo>
                    <a:pt x="581" y="900"/>
                    <a:pt x="575" y="905"/>
                    <a:pt x="572" y="916"/>
                  </a:cubicBezTo>
                  <a:cubicBezTo>
                    <a:pt x="568" y="935"/>
                    <a:pt x="561" y="952"/>
                    <a:pt x="557" y="970"/>
                  </a:cubicBezTo>
                  <a:cubicBezTo>
                    <a:pt x="554" y="985"/>
                    <a:pt x="546" y="990"/>
                    <a:pt x="532" y="990"/>
                  </a:cubicBezTo>
                  <a:cubicBezTo>
                    <a:pt x="517" y="989"/>
                    <a:pt x="503" y="990"/>
                    <a:pt x="488" y="990"/>
                  </a:cubicBezTo>
                  <a:close/>
                  <a:moveTo>
                    <a:pt x="752" y="496"/>
                  </a:moveTo>
                  <a:cubicBezTo>
                    <a:pt x="753" y="352"/>
                    <a:pt x="633" y="230"/>
                    <a:pt x="489" y="230"/>
                  </a:cubicBezTo>
                  <a:cubicBezTo>
                    <a:pt x="343" y="229"/>
                    <a:pt x="222" y="349"/>
                    <a:pt x="221" y="494"/>
                  </a:cubicBezTo>
                  <a:cubicBezTo>
                    <a:pt x="221" y="636"/>
                    <a:pt x="341" y="760"/>
                    <a:pt x="481" y="761"/>
                  </a:cubicBezTo>
                  <a:cubicBezTo>
                    <a:pt x="630" y="762"/>
                    <a:pt x="752" y="643"/>
                    <a:pt x="752" y="496"/>
                  </a:cubicBezTo>
                  <a:close/>
                </a:path>
              </a:pathLst>
            </a:custGeom>
            <a:solidFill>
              <a:schemeClr val="tx2">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3" name="Freeform 850">
              <a:extLst>
                <a:ext uri="{FF2B5EF4-FFF2-40B4-BE49-F238E27FC236}">
                  <a16:creationId xmlns:a16="http://schemas.microsoft.com/office/drawing/2014/main" id="{882CB1B1-681A-42A2-9F04-24A82874EDD5}"/>
                </a:ext>
              </a:extLst>
            </p:cNvPr>
            <p:cNvSpPr>
              <a:spLocks/>
            </p:cNvSpPr>
            <p:nvPr/>
          </p:nvSpPr>
          <p:spPr bwMode="auto">
            <a:xfrm>
              <a:off x="5736320" y="3471850"/>
              <a:ext cx="1034848" cy="954305"/>
            </a:xfrm>
            <a:custGeom>
              <a:avLst/>
              <a:gdLst>
                <a:gd name="T0" fmla="*/ 652 w 662"/>
                <a:gd name="T1" fmla="*/ 313 h 662"/>
                <a:gd name="T2" fmla="*/ 652 w 662"/>
                <a:gd name="T3" fmla="*/ 348 h 662"/>
                <a:gd name="T4" fmla="*/ 348 w 662"/>
                <a:gd name="T5" fmla="*/ 652 h 662"/>
                <a:gd name="T6" fmla="*/ 313 w 662"/>
                <a:gd name="T7" fmla="*/ 652 h 662"/>
                <a:gd name="T8" fmla="*/ 9 w 662"/>
                <a:gd name="T9" fmla="*/ 348 h 662"/>
                <a:gd name="T10" fmla="*/ 9 w 662"/>
                <a:gd name="T11" fmla="*/ 313 h 662"/>
                <a:gd name="T12" fmla="*/ 313 w 662"/>
                <a:gd name="T13" fmla="*/ 9 h 662"/>
                <a:gd name="T14" fmla="*/ 348 w 662"/>
                <a:gd name="T15" fmla="*/ 9 h 662"/>
                <a:gd name="T16" fmla="*/ 652 w 662"/>
                <a:gd name="T17" fmla="*/ 31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652" y="313"/>
                  </a:moveTo>
                  <a:cubicBezTo>
                    <a:pt x="662" y="323"/>
                    <a:pt x="662" y="339"/>
                    <a:pt x="652" y="348"/>
                  </a:cubicBezTo>
                  <a:cubicBezTo>
                    <a:pt x="348" y="652"/>
                    <a:pt x="348" y="652"/>
                    <a:pt x="348" y="652"/>
                  </a:cubicBezTo>
                  <a:cubicBezTo>
                    <a:pt x="339" y="662"/>
                    <a:pt x="323" y="662"/>
                    <a:pt x="313" y="652"/>
                  </a:cubicBezTo>
                  <a:cubicBezTo>
                    <a:pt x="9" y="348"/>
                    <a:pt x="9" y="348"/>
                    <a:pt x="9" y="348"/>
                  </a:cubicBezTo>
                  <a:cubicBezTo>
                    <a:pt x="0" y="339"/>
                    <a:pt x="0" y="323"/>
                    <a:pt x="9" y="313"/>
                  </a:cubicBezTo>
                  <a:cubicBezTo>
                    <a:pt x="313" y="9"/>
                    <a:pt x="313" y="9"/>
                    <a:pt x="313" y="9"/>
                  </a:cubicBezTo>
                  <a:cubicBezTo>
                    <a:pt x="323" y="0"/>
                    <a:pt x="339" y="0"/>
                    <a:pt x="348" y="9"/>
                  </a:cubicBezTo>
                  <a:lnTo>
                    <a:pt x="652" y="313"/>
                  </a:lnTo>
                  <a:close/>
                </a:path>
              </a:pathLst>
            </a:custGeom>
            <a:solidFill>
              <a:srgbClr val="EDCE41"/>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34" name="Freeform 851">
              <a:extLst>
                <a:ext uri="{FF2B5EF4-FFF2-40B4-BE49-F238E27FC236}">
                  <a16:creationId xmlns:a16="http://schemas.microsoft.com/office/drawing/2014/main" id="{F6662519-F1FE-46CE-9EC2-8B508B530B00}"/>
                </a:ext>
              </a:extLst>
            </p:cNvPr>
            <p:cNvSpPr>
              <a:spLocks noEditPoints="1"/>
            </p:cNvSpPr>
            <p:nvPr/>
          </p:nvSpPr>
          <p:spPr bwMode="auto">
            <a:xfrm flipH="1">
              <a:off x="6076850" y="3820207"/>
              <a:ext cx="320751" cy="265187"/>
            </a:xfrm>
            <a:custGeom>
              <a:avLst/>
              <a:gdLst>
                <a:gd name="T0" fmla="*/ 310 w 5063"/>
                <a:gd name="T1" fmla="*/ 3119 h 4531"/>
                <a:gd name="T2" fmla="*/ 238 w 5063"/>
                <a:gd name="T3" fmla="*/ 3214 h 4531"/>
                <a:gd name="T4" fmla="*/ 238 w 5063"/>
                <a:gd name="T5" fmla="*/ 4182 h 4531"/>
                <a:gd name="T6" fmla="*/ 310 w 5063"/>
                <a:gd name="T7" fmla="*/ 4276 h 4531"/>
                <a:gd name="T8" fmla="*/ 4672 w 5063"/>
                <a:gd name="T9" fmla="*/ 4297 h 4531"/>
                <a:gd name="T10" fmla="*/ 4785 w 5063"/>
                <a:gd name="T11" fmla="*/ 4251 h 4531"/>
                <a:gd name="T12" fmla="*/ 4831 w 5063"/>
                <a:gd name="T13" fmla="*/ 4140 h 4531"/>
                <a:gd name="T14" fmla="*/ 4810 w 5063"/>
                <a:gd name="T15" fmla="*/ 3176 h 4531"/>
                <a:gd name="T16" fmla="*/ 4714 w 5063"/>
                <a:gd name="T17" fmla="*/ 3104 h 4531"/>
                <a:gd name="T18" fmla="*/ 390 w 5063"/>
                <a:gd name="T19" fmla="*/ 1665 h 4531"/>
                <a:gd name="T20" fmla="*/ 280 w 5063"/>
                <a:gd name="T21" fmla="*/ 1711 h 4531"/>
                <a:gd name="T22" fmla="*/ 232 w 5063"/>
                <a:gd name="T23" fmla="*/ 1823 h 4531"/>
                <a:gd name="T24" fmla="*/ 255 w 5063"/>
                <a:gd name="T25" fmla="*/ 2788 h 4531"/>
                <a:gd name="T26" fmla="*/ 348 w 5063"/>
                <a:gd name="T27" fmla="*/ 2860 h 4531"/>
                <a:gd name="T28" fmla="*/ 4714 w 5063"/>
                <a:gd name="T29" fmla="*/ 2860 h 4531"/>
                <a:gd name="T30" fmla="*/ 4810 w 5063"/>
                <a:gd name="T31" fmla="*/ 2788 h 4531"/>
                <a:gd name="T32" fmla="*/ 4831 w 5063"/>
                <a:gd name="T33" fmla="*/ 1823 h 4531"/>
                <a:gd name="T34" fmla="*/ 4785 w 5063"/>
                <a:gd name="T35" fmla="*/ 1711 h 4531"/>
                <a:gd name="T36" fmla="*/ 4672 w 5063"/>
                <a:gd name="T37" fmla="*/ 1665 h 4531"/>
                <a:gd name="T38" fmla="*/ 346 w 5063"/>
                <a:gd name="T39" fmla="*/ 240 h 4531"/>
                <a:gd name="T40" fmla="*/ 253 w 5063"/>
                <a:gd name="T41" fmla="*/ 312 h 4531"/>
                <a:gd name="T42" fmla="*/ 232 w 5063"/>
                <a:gd name="T43" fmla="*/ 391 h 4531"/>
                <a:gd name="T44" fmla="*/ 255 w 5063"/>
                <a:gd name="T45" fmla="*/ 1357 h 4531"/>
                <a:gd name="T46" fmla="*/ 348 w 5063"/>
                <a:gd name="T47" fmla="*/ 1429 h 4531"/>
                <a:gd name="T48" fmla="*/ 4714 w 5063"/>
                <a:gd name="T49" fmla="*/ 1429 h 4531"/>
                <a:gd name="T50" fmla="*/ 4808 w 5063"/>
                <a:gd name="T51" fmla="*/ 1355 h 4531"/>
                <a:gd name="T52" fmla="*/ 4831 w 5063"/>
                <a:gd name="T53" fmla="*/ 391 h 4531"/>
                <a:gd name="T54" fmla="*/ 4783 w 5063"/>
                <a:gd name="T55" fmla="*/ 280 h 4531"/>
                <a:gd name="T56" fmla="*/ 4671 w 5063"/>
                <a:gd name="T57" fmla="*/ 234 h 4531"/>
                <a:gd name="T58" fmla="*/ 4672 w 5063"/>
                <a:gd name="T59" fmla="*/ 0 h 4531"/>
                <a:gd name="T60" fmla="*/ 4851 w 5063"/>
                <a:gd name="T61" fmla="*/ 44 h 4531"/>
                <a:gd name="T62" fmla="*/ 4987 w 5063"/>
                <a:gd name="T63" fmla="*/ 160 h 4531"/>
                <a:gd name="T64" fmla="*/ 5057 w 5063"/>
                <a:gd name="T65" fmla="*/ 328 h 4531"/>
                <a:gd name="T66" fmla="*/ 5057 w 5063"/>
                <a:gd name="T67" fmla="*/ 1338 h 4531"/>
                <a:gd name="T68" fmla="*/ 4989 w 5063"/>
                <a:gd name="T69" fmla="*/ 1503 h 4531"/>
                <a:gd name="T70" fmla="*/ 5019 w 5063"/>
                <a:gd name="T71" fmla="*/ 1646 h 4531"/>
                <a:gd name="T72" fmla="*/ 5063 w 5063"/>
                <a:gd name="T73" fmla="*/ 1823 h 4531"/>
                <a:gd name="T74" fmla="*/ 5044 w 5063"/>
                <a:gd name="T75" fmla="*/ 2830 h 4531"/>
                <a:gd name="T76" fmla="*/ 4950 w 5063"/>
                <a:gd name="T77" fmla="*/ 2982 h 4531"/>
                <a:gd name="T78" fmla="*/ 5044 w 5063"/>
                <a:gd name="T79" fmla="*/ 3134 h 4531"/>
                <a:gd name="T80" fmla="*/ 5063 w 5063"/>
                <a:gd name="T81" fmla="*/ 4140 h 4531"/>
                <a:gd name="T82" fmla="*/ 5019 w 5063"/>
                <a:gd name="T83" fmla="*/ 4320 h 4531"/>
                <a:gd name="T84" fmla="*/ 4903 w 5063"/>
                <a:gd name="T85" fmla="*/ 4455 h 4531"/>
                <a:gd name="T86" fmla="*/ 4735 w 5063"/>
                <a:gd name="T87" fmla="*/ 4525 h 4531"/>
                <a:gd name="T88" fmla="*/ 327 w 5063"/>
                <a:gd name="T89" fmla="*/ 4525 h 4531"/>
                <a:gd name="T90" fmla="*/ 160 w 5063"/>
                <a:gd name="T91" fmla="*/ 4455 h 4531"/>
                <a:gd name="T92" fmla="*/ 43 w 5063"/>
                <a:gd name="T93" fmla="*/ 4320 h 4531"/>
                <a:gd name="T94" fmla="*/ 0 w 5063"/>
                <a:gd name="T95" fmla="*/ 4140 h 4531"/>
                <a:gd name="T96" fmla="*/ 19 w 5063"/>
                <a:gd name="T97" fmla="*/ 3134 h 4531"/>
                <a:gd name="T98" fmla="*/ 112 w 5063"/>
                <a:gd name="T99" fmla="*/ 2982 h 4531"/>
                <a:gd name="T100" fmla="*/ 19 w 5063"/>
                <a:gd name="T101" fmla="*/ 2830 h 4531"/>
                <a:gd name="T102" fmla="*/ 0 w 5063"/>
                <a:gd name="T103" fmla="*/ 1823 h 4531"/>
                <a:gd name="T104" fmla="*/ 43 w 5063"/>
                <a:gd name="T105" fmla="*/ 1646 h 4531"/>
                <a:gd name="T106" fmla="*/ 74 w 5063"/>
                <a:gd name="T107" fmla="*/ 1503 h 4531"/>
                <a:gd name="T108" fmla="*/ 5 w 5063"/>
                <a:gd name="T109" fmla="*/ 1338 h 4531"/>
                <a:gd name="T110" fmla="*/ 5 w 5063"/>
                <a:gd name="T111" fmla="*/ 328 h 4531"/>
                <a:gd name="T112" fmla="*/ 76 w 5063"/>
                <a:gd name="T113" fmla="*/ 160 h 4531"/>
                <a:gd name="T114" fmla="*/ 211 w 5063"/>
                <a:gd name="T115" fmla="*/ 44 h 4531"/>
                <a:gd name="T116" fmla="*/ 390 w 5063"/>
                <a:gd name="T117" fmla="*/ 0 h 4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63" h="4531">
                  <a:moveTo>
                    <a:pt x="390" y="3098"/>
                  </a:moveTo>
                  <a:lnTo>
                    <a:pt x="348" y="3104"/>
                  </a:lnTo>
                  <a:lnTo>
                    <a:pt x="310" y="3119"/>
                  </a:lnTo>
                  <a:lnTo>
                    <a:pt x="280" y="3144"/>
                  </a:lnTo>
                  <a:lnTo>
                    <a:pt x="255" y="3176"/>
                  </a:lnTo>
                  <a:lnTo>
                    <a:pt x="238" y="3214"/>
                  </a:lnTo>
                  <a:lnTo>
                    <a:pt x="232" y="3256"/>
                  </a:lnTo>
                  <a:lnTo>
                    <a:pt x="232" y="4140"/>
                  </a:lnTo>
                  <a:lnTo>
                    <a:pt x="238" y="4182"/>
                  </a:lnTo>
                  <a:lnTo>
                    <a:pt x="255" y="4220"/>
                  </a:lnTo>
                  <a:lnTo>
                    <a:pt x="280" y="4251"/>
                  </a:lnTo>
                  <a:lnTo>
                    <a:pt x="310" y="4276"/>
                  </a:lnTo>
                  <a:lnTo>
                    <a:pt x="348" y="4291"/>
                  </a:lnTo>
                  <a:lnTo>
                    <a:pt x="390" y="4297"/>
                  </a:lnTo>
                  <a:lnTo>
                    <a:pt x="4672" y="4297"/>
                  </a:lnTo>
                  <a:lnTo>
                    <a:pt x="4714" y="4291"/>
                  </a:lnTo>
                  <a:lnTo>
                    <a:pt x="4752" y="4276"/>
                  </a:lnTo>
                  <a:lnTo>
                    <a:pt x="4785" y="4251"/>
                  </a:lnTo>
                  <a:lnTo>
                    <a:pt x="4810" y="4220"/>
                  </a:lnTo>
                  <a:lnTo>
                    <a:pt x="4825" y="4182"/>
                  </a:lnTo>
                  <a:lnTo>
                    <a:pt x="4831" y="4140"/>
                  </a:lnTo>
                  <a:lnTo>
                    <a:pt x="4831" y="3256"/>
                  </a:lnTo>
                  <a:lnTo>
                    <a:pt x="4825" y="3214"/>
                  </a:lnTo>
                  <a:lnTo>
                    <a:pt x="4810" y="3176"/>
                  </a:lnTo>
                  <a:lnTo>
                    <a:pt x="4785" y="3144"/>
                  </a:lnTo>
                  <a:lnTo>
                    <a:pt x="4752" y="3119"/>
                  </a:lnTo>
                  <a:lnTo>
                    <a:pt x="4714" y="3104"/>
                  </a:lnTo>
                  <a:lnTo>
                    <a:pt x="4672" y="3098"/>
                  </a:lnTo>
                  <a:lnTo>
                    <a:pt x="390" y="3098"/>
                  </a:lnTo>
                  <a:close/>
                  <a:moveTo>
                    <a:pt x="390" y="1665"/>
                  </a:moveTo>
                  <a:lnTo>
                    <a:pt x="348" y="1671"/>
                  </a:lnTo>
                  <a:lnTo>
                    <a:pt x="310" y="1688"/>
                  </a:lnTo>
                  <a:lnTo>
                    <a:pt x="280" y="1711"/>
                  </a:lnTo>
                  <a:lnTo>
                    <a:pt x="255" y="1743"/>
                  </a:lnTo>
                  <a:lnTo>
                    <a:pt x="238" y="1782"/>
                  </a:lnTo>
                  <a:lnTo>
                    <a:pt x="232" y="1823"/>
                  </a:lnTo>
                  <a:lnTo>
                    <a:pt x="232" y="2708"/>
                  </a:lnTo>
                  <a:lnTo>
                    <a:pt x="238" y="2749"/>
                  </a:lnTo>
                  <a:lnTo>
                    <a:pt x="255" y="2788"/>
                  </a:lnTo>
                  <a:lnTo>
                    <a:pt x="280" y="2820"/>
                  </a:lnTo>
                  <a:lnTo>
                    <a:pt x="310" y="2843"/>
                  </a:lnTo>
                  <a:lnTo>
                    <a:pt x="348" y="2860"/>
                  </a:lnTo>
                  <a:lnTo>
                    <a:pt x="390" y="2866"/>
                  </a:lnTo>
                  <a:lnTo>
                    <a:pt x="4672" y="2866"/>
                  </a:lnTo>
                  <a:lnTo>
                    <a:pt x="4714" y="2860"/>
                  </a:lnTo>
                  <a:lnTo>
                    <a:pt x="4752" y="2843"/>
                  </a:lnTo>
                  <a:lnTo>
                    <a:pt x="4785" y="2820"/>
                  </a:lnTo>
                  <a:lnTo>
                    <a:pt x="4810" y="2788"/>
                  </a:lnTo>
                  <a:lnTo>
                    <a:pt x="4825" y="2749"/>
                  </a:lnTo>
                  <a:lnTo>
                    <a:pt x="4831" y="2708"/>
                  </a:lnTo>
                  <a:lnTo>
                    <a:pt x="4831" y="1823"/>
                  </a:lnTo>
                  <a:lnTo>
                    <a:pt x="4825" y="1782"/>
                  </a:lnTo>
                  <a:lnTo>
                    <a:pt x="4810" y="1743"/>
                  </a:lnTo>
                  <a:lnTo>
                    <a:pt x="4785" y="1711"/>
                  </a:lnTo>
                  <a:lnTo>
                    <a:pt x="4752" y="1688"/>
                  </a:lnTo>
                  <a:lnTo>
                    <a:pt x="4714" y="1671"/>
                  </a:lnTo>
                  <a:lnTo>
                    <a:pt x="4672" y="1665"/>
                  </a:lnTo>
                  <a:lnTo>
                    <a:pt x="390" y="1665"/>
                  </a:lnTo>
                  <a:close/>
                  <a:moveTo>
                    <a:pt x="388" y="234"/>
                  </a:moveTo>
                  <a:lnTo>
                    <a:pt x="346" y="240"/>
                  </a:lnTo>
                  <a:lnTo>
                    <a:pt x="310" y="255"/>
                  </a:lnTo>
                  <a:lnTo>
                    <a:pt x="278" y="280"/>
                  </a:lnTo>
                  <a:lnTo>
                    <a:pt x="253" y="312"/>
                  </a:lnTo>
                  <a:lnTo>
                    <a:pt x="238" y="349"/>
                  </a:lnTo>
                  <a:lnTo>
                    <a:pt x="232" y="391"/>
                  </a:lnTo>
                  <a:lnTo>
                    <a:pt x="232" y="391"/>
                  </a:lnTo>
                  <a:lnTo>
                    <a:pt x="232" y="1275"/>
                  </a:lnTo>
                  <a:lnTo>
                    <a:pt x="238" y="1318"/>
                  </a:lnTo>
                  <a:lnTo>
                    <a:pt x="255" y="1357"/>
                  </a:lnTo>
                  <a:lnTo>
                    <a:pt x="280" y="1387"/>
                  </a:lnTo>
                  <a:lnTo>
                    <a:pt x="310" y="1412"/>
                  </a:lnTo>
                  <a:lnTo>
                    <a:pt x="348" y="1429"/>
                  </a:lnTo>
                  <a:lnTo>
                    <a:pt x="390" y="1435"/>
                  </a:lnTo>
                  <a:lnTo>
                    <a:pt x="4671" y="1435"/>
                  </a:lnTo>
                  <a:lnTo>
                    <a:pt x="4714" y="1429"/>
                  </a:lnTo>
                  <a:lnTo>
                    <a:pt x="4752" y="1412"/>
                  </a:lnTo>
                  <a:lnTo>
                    <a:pt x="4783" y="1387"/>
                  </a:lnTo>
                  <a:lnTo>
                    <a:pt x="4808" y="1355"/>
                  </a:lnTo>
                  <a:lnTo>
                    <a:pt x="4825" y="1317"/>
                  </a:lnTo>
                  <a:lnTo>
                    <a:pt x="4831" y="1275"/>
                  </a:lnTo>
                  <a:lnTo>
                    <a:pt x="4831" y="391"/>
                  </a:lnTo>
                  <a:lnTo>
                    <a:pt x="4825" y="349"/>
                  </a:lnTo>
                  <a:lnTo>
                    <a:pt x="4808" y="312"/>
                  </a:lnTo>
                  <a:lnTo>
                    <a:pt x="4783" y="280"/>
                  </a:lnTo>
                  <a:lnTo>
                    <a:pt x="4751" y="255"/>
                  </a:lnTo>
                  <a:lnTo>
                    <a:pt x="4712" y="240"/>
                  </a:lnTo>
                  <a:lnTo>
                    <a:pt x="4671" y="234"/>
                  </a:lnTo>
                  <a:lnTo>
                    <a:pt x="388" y="234"/>
                  </a:lnTo>
                  <a:close/>
                  <a:moveTo>
                    <a:pt x="390" y="0"/>
                  </a:moveTo>
                  <a:lnTo>
                    <a:pt x="4672" y="0"/>
                  </a:lnTo>
                  <a:lnTo>
                    <a:pt x="4735" y="6"/>
                  </a:lnTo>
                  <a:lnTo>
                    <a:pt x="4796" y="21"/>
                  </a:lnTo>
                  <a:lnTo>
                    <a:pt x="4851" y="44"/>
                  </a:lnTo>
                  <a:lnTo>
                    <a:pt x="4903" y="76"/>
                  </a:lnTo>
                  <a:lnTo>
                    <a:pt x="4949" y="114"/>
                  </a:lnTo>
                  <a:lnTo>
                    <a:pt x="4987" y="160"/>
                  </a:lnTo>
                  <a:lnTo>
                    <a:pt x="5019" y="211"/>
                  </a:lnTo>
                  <a:lnTo>
                    <a:pt x="5042" y="269"/>
                  </a:lnTo>
                  <a:lnTo>
                    <a:pt x="5057" y="328"/>
                  </a:lnTo>
                  <a:lnTo>
                    <a:pt x="5063" y="391"/>
                  </a:lnTo>
                  <a:lnTo>
                    <a:pt x="5063" y="1275"/>
                  </a:lnTo>
                  <a:lnTo>
                    <a:pt x="5057" y="1338"/>
                  </a:lnTo>
                  <a:lnTo>
                    <a:pt x="5044" y="1397"/>
                  </a:lnTo>
                  <a:lnTo>
                    <a:pt x="5019" y="1454"/>
                  </a:lnTo>
                  <a:lnTo>
                    <a:pt x="4989" y="1503"/>
                  </a:lnTo>
                  <a:lnTo>
                    <a:pt x="4950" y="1549"/>
                  </a:lnTo>
                  <a:lnTo>
                    <a:pt x="4989" y="1595"/>
                  </a:lnTo>
                  <a:lnTo>
                    <a:pt x="5019" y="1646"/>
                  </a:lnTo>
                  <a:lnTo>
                    <a:pt x="5044" y="1701"/>
                  </a:lnTo>
                  <a:lnTo>
                    <a:pt x="5057" y="1761"/>
                  </a:lnTo>
                  <a:lnTo>
                    <a:pt x="5063" y="1823"/>
                  </a:lnTo>
                  <a:lnTo>
                    <a:pt x="5063" y="2708"/>
                  </a:lnTo>
                  <a:lnTo>
                    <a:pt x="5057" y="2770"/>
                  </a:lnTo>
                  <a:lnTo>
                    <a:pt x="5044" y="2830"/>
                  </a:lnTo>
                  <a:lnTo>
                    <a:pt x="5019" y="2885"/>
                  </a:lnTo>
                  <a:lnTo>
                    <a:pt x="4989" y="2936"/>
                  </a:lnTo>
                  <a:lnTo>
                    <a:pt x="4950" y="2982"/>
                  </a:lnTo>
                  <a:lnTo>
                    <a:pt x="4989" y="3028"/>
                  </a:lnTo>
                  <a:lnTo>
                    <a:pt x="5019" y="3077"/>
                  </a:lnTo>
                  <a:lnTo>
                    <a:pt x="5044" y="3134"/>
                  </a:lnTo>
                  <a:lnTo>
                    <a:pt x="5057" y="3193"/>
                  </a:lnTo>
                  <a:lnTo>
                    <a:pt x="5063" y="3256"/>
                  </a:lnTo>
                  <a:lnTo>
                    <a:pt x="5063" y="4140"/>
                  </a:lnTo>
                  <a:lnTo>
                    <a:pt x="5057" y="4203"/>
                  </a:lnTo>
                  <a:lnTo>
                    <a:pt x="5042" y="4262"/>
                  </a:lnTo>
                  <a:lnTo>
                    <a:pt x="5019" y="4320"/>
                  </a:lnTo>
                  <a:lnTo>
                    <a:pt x="4987" y="4371"/>
                  </a:lnTo>
                  <a:lnTo>
                    <a:pt x="4949" y="4417"/>
                  </a:lnTo>
                  <a:lnTo>
                    <a:pt x="4903" y="4455"/>
                  </a:lnTo>
                  <a:lnTo>
                    <a:pt x="4851" y="4487"/>
                  </a:lnTo>
                  <a:lnTo>
                    <a:pt x="4796" y="4510"/>
                  </a:lnTo>
                  <a:lnTo>
                    <a:pt x="4735" y="4525"/>
                  </a:lnTo>
                  <a:lnTo>
                    <a:pt x="4672" y="4531"/>
                  </a:lnTo>
                  <a:lnTo>
                    <a:pt x="390" y="4531"/>
                  </a:lnTo>
                  <a:lnTo>
                    <a:pt x="327" y="4525"/>
                  </a:lnTo>
                  <a:lnTo>
                    <a:pt x="266" y="4510"/>
                  </a:lnTo>
                  <a:lnTo>
                    <a:pt x="211" y="4487"/>
                  </a:lnTo>
                  <a:lnTo>
                    <a:pt x="160" y="4455"/>
                  </a:lnTo>
                  <a:lnTo>
                    <a:pt x="114" y="4417"/>
                  </a:lnTo>
                  <a:lnTo>
                    <a:pt x="76" y="4371"/>
                  </a:lnTo>
                  <a:lnTo>
                    <a:pt x="43" y="4320"/>
                  </a:lnTo>
                  <a:lnTo>
                    <a:pt x="21" y="4262"/>
                  </a:lnTo>
                  <a:lnTo>
                    <a:pt x="5" y="4203"/>
                  </a:lnTo>
                  <a:lnTo>
                    <a:pt x="0" y="4140"/>
                  </a:lnTo>
                  <a:lnTo>
                    <a:pt x="0" y="3256"/>
                  </a:lnTo>
                  <a:lnTo>
                    <a:pt x="5" y="3193"/>
                  </a:lnTo>
                  <a:lnTo>
                    <a:pt x="19" y="3134"/>
                  </a:lnTo>
                  <a:lnTo>
                    <a:pt x="43" y="3077"/>
                  </a:lnTo>
                  <a:lnTo>
                    <a:pt x="74" y="3028"/>
                  </a:lnTo>
                  <a:lnTo>
                    <a:pt x="112" y="2982"/>
                  </a:lnTo>
                  <a:lnTo>
                    <a:pt x="74" y="2936"/>
                  </a:lnTo>
                  <a:lnTo>
                    <a:pt x="43" y="2885"/>
                  </a:lnTo>
                  <a:lnTo>
                    <a:pt x="19" y="2830"/>
                  </a:lnTo>
                  <a:lnTo>
                    <a:pt x="5" y="2770"/>
                  </a:lnTo>
                  <a:lnTo>
                    <a:pt x="0" y="2708"/>
                  </a:lnTo>
                  <a:lnTo>
                    <a:pt x="0" y="1823"/>
                  </a:lnTo>
                  <a:lnTo>
                    <a:pt x="5" y="1761"/>
                  </a:lnTo>
                  <a:lnTo>
                    <a:pt x="19" y="1701"/>
                  </a:lnTo>
                  <a:lnTo>
                    <a:pt x="43" y="1646"/>
                  </a:lnTo>
                  <a:lnTo>
                    <a:pt x="74" y="1595"/>
                  </a:lnTo>
                  <a:lnTo>
                    <a:pt x="112" y="1549"/>
                  </a:lnTo>
                  <a:lnTo>
                    <a:pt x="74" y="1503"/>
                  </a:lnTo>
                  <a:lnTo>
                    <a:pt x="43" y="1454"/>
                  </a:lnTo>
                  <a:lnTo>
                    <a:pt x="19" y="1397"/>
                  </a:lnTo>
                  <a:lnTo>
                    <a:pt x="5" y="1338"/>
                  </a:lnTo>
                  <a:lnTo>
                    <a:pt x="0" y="1275"/>
                  </a:lnTo>
                  <a:lnTo>
                    <a:pt x="0" y="391"/>
                  </a:lnTo>
                  <a:lnTo>
                    <a:pt x="5" y="328"/>
                  </a:lnTo>
                  <a:lnTo>
                    <a:pt x="21" y="269"/>
                  </a:lnTo>
                  <a:lnTo>
                    <a:pt x="43" y="211"/>
                  </a:lnTo>
                  <a:lnTo>
                    <a:pt x="76" y="160"/>
                  </a:lnTo>
                  <a:lnTo>
                    <a:pt x="114" y="114"/>
                  </a:lnTo>
                  <a:lnTo>
                    <a:pt x="160" y="76"/>
                  </a:lnTo>
                  <a:lnTo>
                    <a:pt x="211" y="44"/>
                  </a:lnTo>
                  <a:lnTo>
                    <a:pt x="266" y="21"/>
                  </a:lnTo>
                  <a:lnTo>
                    <a:pt x="327" y="6"/>
                  </a:lnTo>
                  <a:lnTo>
                    <a:pt x="390" y="0"/>
                  </a:lnTo>
                  <a:close/>
                </a:path>
              </a:pathLst>
            </a:custGeom>
            <a:solidFill>
              <a:schemeClr val="bg1"/>
            </a:solid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5" name="Freeform 851">
              <a:extLst>
                <a:ext uri="{FF2B5EF4-FFF2-40B4-BE49-F238E27FC236}">
                  <a16:creationId xmlns:a16="http://schemas.microsoft.com/office/drawing/2014/main" id="{61A7C2B5-3616-4CF7-AE39-C64A7F53217D}"/>
                </a:ext>
              </a:extLst>
            </p:cNvPr>
            <p:cNvSpPr>
              <a:spLocks/>
            </p:cNvSpPr>
            <p:nvPr/>
          </p:nvSpPr>
          <p:spPr bwMode="auto">
            <a:xfrm>
              <a:off x="9773680" y="3451381"/>
              <a:ext cx="1033411" cy="955632"/>
            </a:xfrm>
            <a:custGeom>
              <a:avLst/>
              <a:gdLst>
                <a:gd name="T0" fmla="*/ 652 w 662"/>
                <a:gd name="T1" fmla="*/ 313 h 662"/>
                <a:gd name="T2" fmla="*/ 652 w 662"/>
                <a:gd name="T3" fmla="*/ 348 h 662"/>
                <a:gd name="T4" fmla="*/ 348 w 662"/>
                <a:gd name="T5" fmla="*/ 652 h 662"/>
                <a:gd name="T6" fmla="*/ 313 w 662"/>
                <a:gd name="T7" fmla="*/ 652 h 662"/>
                <a:gd name="T8" fmla="*/ 9 w 662"/>
                <a:gd name="T9" fmla="*/ 348 h 662"/>
                <a:gd name="T10" fmla="*/ 9 w 662"/>
                <a:gd name="T11" fmla="*/ 313 h 662"/>
                <a:gd name="T12" fmla="*/ 313 w 662"/>
                <a:gd name="T13" fmla="*/ 9 h 662"/>
                <a:gd name="T14" fmla="*/ 348 w 662"/>
                <a:gd name="T15" fmla="*/ 9 h 662"/>
                <a:gd name="T16" fmla="*/ 652 w 662"/>
                <a:gd name="T17" fmla="*/ 31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652" y="313"/>
                  </a:moveTo>
                  <a:cubicBezTo>
                    <a:pt x="662" y="323"/>
                    <a:pt x="662" y="339"/>
                    <a:pt x="652" y="348"/>
                  </a:cubicBezTo>
                  <a:cubicBezTo>
                    <a:pt x="348" y="652"/>
                    <a:pt x="348" y="652"/>
                    <a:pt x="348" y="652"/>
                  </a:cubicBezTo>
                  <a:cubicBezTo>
                    <a:pt x="339" y="662"/>
                    <a:pt x="323" y="662"/>
                    <a:pt x="313" y="652"/>
                  </a:cubicBezTo>
                  <a:cubicBezTo>
                    <a:pt x="9" y="348"/>
                    <a:pt x="9" y="348"/>
                    <a:pt x="9" y="348"/>
                  </a:cubicBezTo>
                  <a:cubicBezTo>
                    <a:pt x="0" y="339"/>
                    <a:pt x="0" y="323"/>
                    <a:pt x="9" y="313"/>
                  </a:cubicBezTo>
                  <a:cubicBezTo>
                    <a:pt x="313" y="9"/>
                    <a:pt x="313" y="9"/>
                    <a:pt x="313" y="9"/>
                  </a:cubicBezTo>
                  <a:cubicBezTo>
                    <a:pt x="323" y="0"/>
                    <a:pt x="339" y="0"/>
                    <a:pt x="348" y="9"/>
                  </a:cubicBezTo>
                  <a:lnTo>
                    <a:pt x="652" y="313"/>
                  </a:lnTo>
                  <a:close/>
                </a:path>
              </a:pathLst>
            </a:custGeom>
            <a:solidFill>
              <a:srgbClr val="D95D5D"/>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36" name="Freeform 874">
              <a:extLst>
                <a:ext uri="{FF2B5EF4-FFF2-40B4-BE49-F238E27FC236}">
                  <a16:creationId xmlns:a16="http://schemas.microsoft.com/office/drawing/2014/main" id="{165C4872-55C1-4790-9082-60A1886B1378}"/>
                </a:ext>
              </a:extLst>
            </p:cNvPr>
            <p:cNvSpPr>
              <a:spLocks noEditPoints="1"/>
            </p:cNvSpPr>
            <p:nvPr/>
          </p:nvSpPr>
          <p:spPr bwMode="auto">
            <a:xfrm>
              <a:off x="10078905" y="3736262"/>
              <a:ext cx="422959" cy="362898"/>
            </a:xfrm>
            <a:custGeom>
              <a:avLst/>
              <a:gdLst>
                <a:gd name="T0" fmla="*/ 5470 w 5700"/>
                <a:gd name="T1" fmla="*/ 4476 h 5296"/>
                <a:gd name="T2" fmla="*/ 2735 w 5700"/>
                <a:gd name="T3" fmla="*/ 5066 h 5296"/>
                <a:gd name="T4" fmla="*/ 3763 w 5700"/>
                <a:gd name="T5" fmla="*/ 4246 h 5296"/>
                <a:gd name="T6" fmla="*/ 2167 w 5700"/>
                <a:gd name="T7" fmla="*/ 3655 h 5296"/>
                <a:gd name="T8" fmla="*/ 2167 w 5700"/>
                <a:gd name="T9" fmla="*/ 3655 h 5296"/>
                <a:gd name="T10" fmla="*/ 1937 w 5700"/>
                <a:gd name="T11" fmla="*/ 3655 h 5296"/>
                <a:gd name="T12" fmla="*/ 4729 w 5700"/>
                <a:gd name="T13" fmla="*/ 3425 h 5296"/>
                <a:gd name="T14" fmla="*/ 971 w 5700"/>
                <a:gd name="T15" fmla="*/ 3425 h 5296"/>
                <a:gd name="T16" fmla="*/ 2965 w 5700"/>
                <a:gd name="T17" fmla="*/ 2014 h 5296"/>
                <a:gd name="T18" fmla="*/ 2965 w 5700"/>
                <a:gd name="T19" fmla="*/ 2014 h 5296"/>
                <a:gd name="T20" fmla="*/ 2735 w 5700"/>
                <a:gd name="T21" fmla="*/ 2014 h 5296"/>
                <a:gd name="T22" fmla="*/ 3754 w 5700"/>
                <a:gd name="T23" fmla="*/ 1784 h 5296"/>
                <a:gd name="T24" fmla="*/ 2397 w 5700"/>
                <a:gd name="T25" fmla="*/ 964 h 5296"/>
                <a:gd name="T26" fmla="*/ 2477 w 5700"/>
                <a:gd name="T27" fmla="*/ 0 h 5296"/>
                <a:gd name="T28" fmla="*/ 2673 w 5700"/>
                <a:gd name="T29" fmla="*/ 32 h 5296"/>
                <a:gd name="T30" fmla="*/ 2702 w 5700"/>
                <a:gd name="T31" fmla="*/ 143 h 5296"/>
                <a:gd name="T32" fmla="*/ 3010 w 5700"/>
                <a:gd name="T33" fmla="*/ 57 h 5296"/>
                <a:gd name="T34" fmla="*/ 3110 w 5700"/>
                <a:gd name="T35" fmla="*/ 0 h 5296"/>
                <a:gd name="T36" fmla="*/ 3304 w 5700"/>
                <a:gd name="T37" fmla="*/ 32 h 5296"/>
                <a:gd name="T38" fmla="*/ 3335 w 5700"/>
                <a:gd name="T39" fmla="*/ 143 h 5296"/>
                <a:gd name="T40" fmla="*/ 3500 w 5700"/>
                <a:gd name="T41" fmla="*/ 176 h 5296"/>
                <a:gd name="T42" fmla="*/ 3533 w 5700"/>
                <a:gd name="T43" fmla="*/ 964 h 5296"/>
                <a:gd name="T44" fmla="*/ 3950 w 5700"/>
                <a:gd name="T45" fmla="*/ 997 h 5296"/>
                <a:gd name="T46" fmla="*/ 3985 w 5700"/>
                <a:gd name="T47" fmla="*/ 1784 h 5296"/>
                <a:gd name="T48" fmla="*/ 4267 w 5700"/>
                <a:gd name="T49" fmla="*/ 1817 h 5296"/>
                <a:gd name="T50" fmla="*/ 4300 w 5700"/>
                <a:gd name="T51" fmla="*/ 2605 h 5296"/>
                <a:gd name="T52" fmla="*/ 4926 w 5700"/>
                <a:gd name="T53" fmla="*/ 2638 h 5296"/>
                <a:gd name="T54" fmla="*/ 4959 w 5700"/>
                <a:gd name="T55" fmla="*/ 3425 h 5296"/>
                <a:gd name="T56" fmla="*/ 5324 w 5700"/>
                <a:gd name="T57" fmla="*/ 3458 h 5296"/>
                <a:gd name="T58" fmla="*/ 5359 w 5700"/>
                <a:gd name="T59" fmla="*/ 4246 h 5296"/>
                <a:gd name="T60" fmla="*/ 5667 w 5700"/>
                <a:gd name="T61" fmla="*/ 4279 h 5296"/>
                <a:gd name="T62" fmla="*/ 5700 w 5700"/>
                <a:gd name="T63" fmla="*/ 5180 h 5296"/>
                <a:gd name="T64" fmla="*/ 5643 w 5700"/>
                <a:gd name="T65" fmla="*/ 5281 h 5296"/>
                <a:gd name="T66" fmla="*/ 85 w 5700"/>
                <a:gd name="T67" fmla="*/ 5291 h 5296"/>
                <a:gd name="T68" fmla="*/ 3 w 5700"/>
                <a:gd name="T69" fmla="*/ 5212 h 5296"/>
                <a:gd name="T70" fmla="*/ 16 w 5700"/>
                <a:gd name="T71" fmla="*/ 4303 h 5296"/>
                <a:gd name="T72" fmla="*/ 116 w 5700"/>
                <a:gd name="T73" fmla="*/ 4246 h 5296"/>
                <a:gd name="T74" fmla="*/ 358 w 5700"/>
                <a:gd name="T75" fmla="*/ 3482 h 5296"/>
                <a:gd name="T76" fmla="*/ 457 w 5700"/>
                <a:gd name="T77" fmla="*/ 3425 h 5296"/>
                <a:gd name="T78" fmla="*/ 756 w 5700"/>
                <a:gd name="T79" fmla="*/ 2662 h 5296"/>
                <a:gd name="T80" fmla="*/ 855 w 5700"/>
                <a:gd name="T81" fmla="*/ 2605 h 5296"/>
                <a:gd name="T82" fmla="*/ 1416 w 5700"/>
                <a:gd name="T83" fmla="*/ 1841 h 5296"/>
                <a:gd name="T84" fmla="*/ 1516 w 5700"/>
                <a:gd name="T85" fmla="*/ 1784 h 5296"/>
                <a:gd name="T86" fmla="*/ 1733 w 5700"/>
                <a:gd name="T87" fmla="*/ 1021 h 5296"/>
                <a:gd name="T88" fmla="*/ 1831 w 5700"/>
                <a:gd name="T89" fmla="*/ 964 h 5296"/>
                <a:gd name="T90" fmla="*/ 2183 w 5700"/>
                <a:gd name="T91" fmla="*/ 200 h 5296"/>
                <a:gd name="T92" fmla="*/ 2281 w 5700"/>
                <a:gd name="T93" fmla="*/ 143 h 5296"/>
                <a:gd name="T94" fmla="*/ 2378 w 5700"/>
                <a:gd name="T95" fmla="*/ 57 h 5296"/>
                <a:gd name="T96" fmla="*/ 2477 w 5700"/>
                <a:gd name="T97" fmla="*/ 0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0" h="5296">
                  <a:moveTo>
                    <a:pt x="2965" y="4476"/>
                  </a:moveTo>
                  <a:lnTo>
                    <a:pt x="2965" y="5066"/>
                  </a:lnTo>
                  <a:lnTo>
                    <a:pt x="5470" y="5066"/>
                  </a:lnTo>
                  <a:lnTo>
                    <a:pt x="5470" y="4476"/>
                  </a:lnTo>
                  <a:lnTo>
                    <a:pt x="2965" y="4476"/>
                  </a:lnTo>
                  <a:close/>
                  <a:moveTo>
                    <a:pt x="230" y="4476"/>
                  </a:moveTo>
                  <a:lnTo>
                    <a:pt x="230" y="5066"/>
                  </a:lnTo>
                  <a:lnTo>
                    <a:pt x="2735" y="5066"/>
                  </a:lnTo>
                  <a:lnTo>
                    <a:pt x="2735" y="4476"/>
                  </a:lnTo>
                  <a:lnTo>
                    <a:pt x="230" y="4476"/>
                  </a:lnTo>
                  <a:close/>
                  <a:moveTo>
                    <a:pt x="3763" y="3655"/>
                  </a:moveTo>
                  <a:lnTo>
                    <a:pt x="3763" y="4246"/>
                  </a:lnTo>
                  <a:lnTo>
                    <a:pt x="5129" y="4246"/>
                  </a:lnTo>
                  <a:lnTo>
                    <a:pt x="5129" y="3655"/>
                  </a:lnTo>
                  <a:lnTo>
                    <a:pt x="3763" y="3655"/>
                  </a:lnTo>
                  <a:close/>
                  <a:moveTo>
                    <a:pt x="2167" y="3655"/>
                  </a:moveTo>
                  <a:lnTo>
                    <a:pt x="2167" y="4246"/>
                  </a:lnTo>
                  <a:lnTo>
                    <a:pt x="3533" y="4246"/>
                  </a:lnTo>
                  <a:lnTo>
                    <a:pt x="3533" y="3655"/>
                  </a:lnTo>
                  <a:lnTo>
                    <a:pt x="2167" y="3655"/>
                  </a:lnTo>
                  <a:close/>
                  <a:moveTo>
                    <a:pt x="573" y="3655"/>
                  </a:moveTo>
                  <a:lnTo>
                    <a:pt x="573" y="4246"/>
                  </a:lnTo>
                  <a:lnTo>
                    <a:pt x="1937" y="4246"/>
                  </a:lnTo>
                  <a:lnTo>
                    <a:pt x="1937" y="3655"/>
                  </a:lnTo>
                  <a:lnTo>
                    <a:pt x="573" y="3655"/>
                  </a:lnTo>
                  <a:close/>
                  <a:moveTo>
                    <a:pt x="3365" y="2835"/>
                  </a:moveTo>
                  <a:lnTo>
                    <a:pt x="3365" y="3425"/>
                  </a:lnTo>
                  <a:lnTo>
                    <a:pt x="4729" y="3425"/>
                  </a:lnTo>
                  <a:lnTo>
                    <a:pt x="4729" y="2835"/>
                  </a:lnTo>
                  <a:lnTo>
                    <a:pt x="3365" y="2835"/>
                  </a:lnTo>
                  <a:close/>
                  <a:moveTo>
                    <a:pt x="971" y="2835"/>
                  </a:moveTo>
                  <a:lnTo>
                    <a:pt x="971" y="3425"/>
                  </a:lnTo>
                  <a:lnTo>
                    <a:pt x="3133" y="3425"/>
                  </a:lnTo>
                  <a:lnTo>
                    <a:pt x="3133" y="2835"/>
                  </a:lnTo>
                  <a:lnTo>
                    <a:pt x="971" y="2835"/>
                  </a:lnTo>
                  <a:close/>
                  <a:moveTo>
                    <a:pt x="2965" y="2014"/>
                  </a:moveTo>
                  <a:lnTo>
                    <a:pt x="2965" y="2605"/>
                  </a:lnTo>
                  <a:lnTo>
                    <a:pt x="4069" y="2605"/>
                  </a:lnTo>
                  <a:lnTo>
                    <a:pt x="4069" y="2014"/>
                  </a:lnTo>
                  <a:lnTo>
                    <a:pt x="2965" y="2014"/>
                  </a:lnTo>
                  <a:close/>
                  <a:moveTo>
                    <a:pt x="1631" y="2014"/>
                  </a:moveTo>
                  <a:lnTo>
                    <a:pt x="1631" y="2605"/>
                  </a:lnTo>
                  <a:lnTo>
                    <a:pt x="2735" y="2605"/>
                  </a:lnTo>
                  <a:lnTo>
                    <a:pt x="2735" y="2014"/>
                  </a:lnTo>
                  <a:lnTo>
                    <a:pt x="1631" y="2014"/>
                  </a:lnTo>
                  <a:close/>
                  <a:moveTo>
                    <a:pt x="1947" y="1194"/>
                  </a:moveTo>
                  <a:lnTo>
                    <a:pt x="1947" y="1784"/>
                  </a:lnTo>
                  <a:lnTo>
                    <a:pt x="3754" y="1784"/>
                  </a:lnTo>
                  <a:lnTo>
                    <a:pt x="3754" y="1194"/>
                  </a:lnTo>
                  <a:lnTo>
                    <a:pt x="1947" y="1194"/>
                  </a:lnTo>
                  <a:close/>
                  <a:moveTo>
                    <a:pt x="2397" y="373"/>
                  </a:moveTo>
                  <a:lnTo>
                    <a:pt x="2397" y="964"/>
                  </a:lnTo>
                  <a:lnTo>
                    <a:pt x="3303" y="964"/>
                  </a:lnTo>
                  <a:lnTo>
                    <a:pt x="3303" y="373"/>
                  </a:lnTo>
                  <a:lnTo>
                    <a:pt x="2397" y="373"/>
                  </a:lnTo>
                  <a:close/>
                  <a:moveTo>
                    <a:pt x="2477" y="0"/>
                  </a:moveTo>
                  <a:lnTo>
                    <a:pt x="2591" y="0"/>
                  </a:lnTo>
                  <a:lnTo>
                    <a:pt x="2621" y="3"/>
                  </a:lnTo>
                  <a:lnTo>
                    <a:pt x="2648" y="15"/>
                  </a:lnTo>
                  <a:lnTo>
                    <a:pt x="2673" y="32"/>
                  </a:lnTo>
                  <a:lnTo>
                    <a:pt x="2690" y="57"/>
                  </a:lnTo>
                  <a:lnTo>
                    <a:pt x="2702" y="84"/>
                  </a:lnTo>
                  <a:lnTo>
                    <a:pt x="2705" y="114"/>
                  </a:lnTo>
                  <a:lnTo>
                    <a:pt x="2702" y="143"/>
                  </a:lnTo>
                  <a:lnTo>
                    <a:pt x="2998" y="143"/>
                  </a:lnTo>
                  <a:lnTo>
                    <a:pt x="2994" y="114"/>
                  </a:lnTo>
                  <a:lnTo>
                    <a:pt x="2998" y="84"/>
                  </a:lnTo>
                  <a:lnTo>
                    <a:pt x="3010" y="57"/>
                  </a:lnTo>
                  <a:lnTo>
                    <a:pt x="3027" y="32"/>
                  </a:lnTo>
                  <a:lnTo>
                    <a:pt x="3052" y="15"/>
                  </a:lnTo>
                  <a:lnTo>
                    <a:pt x="3079" y="3"/>
                  </a:lnTo>
                  <a:lnTo>
                    <a:pt x="3110" y="0"/>
                  </a:lnTo>
                  <a:lnTo>
                    <a:pt x="3223" y="0"/>
                  </a:lnTo>
                  <a:lnTo>
                    <a:pt x="3254" y="3"/>
                  </a:lnTo>
                  <a:lnTo>
                    <a:pt x="3282" y="15"/>
                  </a:lnTo>
                  <a:lnTo>
                    <a:pt x="3304" y="32"/>
                  </a:lnTo>
                  <a:lnTo>
                    <a:pt x="3323" y="57"/>
                  </a:lnTo>
                  <a:lnTo>
                    <a:pt x="3334" y="84"/>
                  </a:lnTo>
                  <a:lnTo>
                    <a:pt x="3339" y="114"/>
                  </a:lnTo>
                  <a:lnTo>
                    <a:pt x="3335" y="143"/>
                  </a:lnTo>
                  <a:lnTo>
                    <a:pt x="3419" y="143"/>
                  </a:lnTo>
                  <a:lnTo>
                    <a:pt x="3450" y="147"/>
                  </a:lnTo>
                  <a:lnTo>
                    <a:pt x="3476" y="159"/>
                  </a:lnTo>
                  <a:lnTo>
                    <a:pt x="3500" y="176"/>
                  </a:lnTo>
                  <a:lnTo>
                    <a:pt x="3517" y="200"/>
                  </a:lnTo>
                  <a:lnTo>
                    <a:pt x="3529" y="226"/>
                  </a:lnTo>
                  <a:lnTo>
                    <a:pt x="3533" y="257"/>
                  </a:lnTo>
                  <a:lnTo>
                    <a:pt x="3533" y="964"/>
                  </a:lnTo>
                  <a:lnTo>
                    <a:pt x="3869" y="964"/>
                  </a:lnTo>
                  <a:lnTo>
                    <a:pt x="3900" y="967"/>
                  </a:lnTo>
                  <a:lnTo>
                    <a:pt x="3927" y="979"/>
                  </a:lnTo>
                  <a:lnTo>
                    <a:pt x="3950" y="997"/>
                  </a:lnTo>
                  <a:lnTo>
                    <a:pt x="3969" y="1021"/>
                  </a:lnTo>
                  <a:lnTo>
                    <a:pt x="3979" y="1047"/>
                  </a:lnTo>
                  <a:lnTo>
                    <a:pt x="3985" y="1078"/>
                  </a:lnTo>
                  <a:lnTo>
                    <a:pt x="3985" y="1784"/>
                  </a:lnTo>
                  <a:lnTo>
                    <a:pt x="4185" y="1784"/>
                  </a:lnTo>
                  <a:lnTo>
                    <a:pt x="4215" y="1788"/>
                  </a:lnTo>
                  <a:lnTo>
                    <a:pt x="4242" y="1800"/>
                  </a:lnTo>
                  <a:lnTo>
                    <a:pt x="4267" y="1817"/>
                  </a:lnTo>
                  <a:lnTo>
                    <a:pt x="4284" y="1841"/>
                  </a:lnTo>
                  <a:lnTo>
                    <a:pt x="4296" y="1867"/>
                  </a:lnTo>
                  <a:lnTo>
                    <a:pt x="4300" y="1898"/>
                  </a:lnTo>
                  <a:lnTo>
                    <a:pt x="4300" y="2605"/>
                  </a:lnTo>
                  <a:lnTo>
                    <a:pt x="4845" y="2605"/>
                  </a:lnTo>
                  <a:lnTo>
                    <a:pt x="4874" y="2608"/>
                  </a:lnTo>
                  <a:lnTo>
                    <a:pt x="4902" y="2620"/>
                  </a:lnTo>
                  <a:lnTo>
                    <a:pt x="4926" y="2638"/>
                  </a:lnTo>
                  <a:lnTo>
                    <a:pt x="4943" y="2662"/>
                  </a:lnTo>
                  <a:lnTo>
                    <a:pt x="4956" y="2690"/>
                  </a:lnTo>
                  <a:lnTo>
                    <a:pt x="4959" y="2719"/>
                  </a:lnTo>
                  <a:lnTo>
                    <a:pt x="4959" y="3425"/>
                  </a:lnTo>
                  <a:lnTo>
                    <a:pt x="5243" y="3425"/>
                  </a:lnTo>
                  <a:lnTo>
                    <a:pt x="5274" y="3429"/>
                  </a:lnTo>
                  <a:lnTo>
                    <a:pt x="5302" y="3441"/>
                  </a:lnTo>
                  <a:lnTo>
                    <a:pt x="5324" y="3458"/>
                  </a:lnTo>
                  <a:lnTo>
                    <a:pt x="5343" y="3482"/>
                  </a:lnTo>
                  <a:lnTo>
                    <a:pt x="5354" y="3510"/>
                  </a:lnTo>
                  <a:lnTo>
                    <a:pt x="5359" y="3539"/>
                  </a:lnTo>
                  <a:lnTo>
                    <a:pt x="5359" y="4246"/>
                  </a:lnTo>
                  <a:lnTo>
                    <a:pt x="5586" y="4246"/>
                  </a:lnTo>
                  <a:lnTo>
                    <a:pt x="5615" y="4249"/>
                  </a:lnTo>
                  <a:lnTo>
                    <a:pt x="5643" y="4261"/>
                  </a:lnTo>
                  <a:lnTo>
                    <a:pt x="5667" y="4279"/>
                  </a:lnTo>
                  <a:lnTo>
                    <a:pt x="5684" y="4303"/>
                  </a:lnTo>
                  <a:lnTo>
                    <a:pt x="5696" y="4331"/>
                  </a:lnTo>
                  <a:lnTo>
                    <a:pt x="5700" y="4360"/>
                  </a:lnTo>
                  <a:lnTo>
                    <a:pt x="5700" y="5180"/>
                  </a:lnTo>
                  <a:lnTo>
                    <a:pt x="5696" y="5212"/>
                  </a:lnTo>
                  <a:lnTo>
                    <a:pt x="5684" y="5239"/>
                  </a:lnTo>
                  <a:lnTo>
                    <a:pt x="5667" y="5262"/>
                  </a:lnTo>
                  <a:lnTo>
                    <a:pt x="5643" y="5281"/>
                  </a:lnTo>
                  <a:lnTo>
                    <a:pt x="5615" y="5291"/>
                  </a:lnTo>
                  <a:lnTo>
                    <a:pt x="5586" y="5296"/>
                  </a:lnTo>
                  <a:lnTo>
                    <a:pt x="116" y="5296"/>
                  </a:lnTo>
                  <a:lnTo>
                    <a:pt x="85" y="5291"/>
                  </a:lnTo>
                  <a:lnTo>
                    <a:pt x="57" y="5281"/>
                  </a:lnTo>
                  <a:lnTo>
                    <a:pt x="33" y="5262"/>
                  </a:lnTo>
                  <a:lnTo>
                    <a:pt x="16" y="5239"/>
                  </a:lnTo>
                  <a:lnTo>
                    <a:pt x="3" y="5212"/>
                  </a:lnTo>
                  <a:lnTo>
                    <a:pt x="0" y="5180"/>
                  </a:lnTo>
                  <a:lnTo>
                    <a:pt x="0" y="4360"/>
                  </a:lnTo>
                  <a:lnTo>
                    <a:pt x="3" y="4331"/>
                  </a:lnTo>
                  <a:lnTo>
                    <a:pt x="16" y="4303"/>
                  </a:lnTo>
                  <a:lnTo>
                    <a:pt x="33" y="4279"/>
                  </a:lnTo>
                  <a:lnTo>
                    <a:pt x="57" y="4261"/>
                  </a:lnTo>
                  <a:lnTo>
                    <a:pt x="85" y="4249"/>
                  </a:lnTo>
                  <a:lnTo>
                    <a:pt x="116" y="4246"/>
                  </a:lnTo>
                  <a:lnTo>
                    <a:pt x="343" y="4246"/>
                  </a:lnTo>
                  <a:lnTo>
                    <a:pt x="343" y="3539"/>
                  </a:lnTo>
                  <a:lnTo>
                    <a:pt x="346" y="3510"/>
                  </a:lnTo>
                  <a:lnTo>
                    <a:pt x="358" y="3482"/>
                  </a:lnTo>
                  <a:lnTo>
                    <a:pt x="376" y="3458"/>
                  </a:lnTo>
                  <a:lnTo>
                    <a:pt x="398" y="3441"/>
                  </a:lnTo>
                  <a:lnTo>
                    <a:pt x="426" y="3429"/>
                  </a:lnTo>
                  <a:lnTo>
                    <a:pt x="457" y="3425"/>
                  </a:lnTo>
                  <a:lnTo>
                    <a:pt x="741" y="3425"/>
                  </a:lnTo>
                  <a:lnTo>
                    <a:pt x="741" y="2719"/>
                  </a:lnTo>
                  <a:lnTo>
                    <a:pt x="744" y="2690"/>
                  </a:lnTo>
                  <a:lnTo>
                    <a:pt x="756" y="2662"/>
                  </a:lnTo>
                  <a:lnTo>
                    <a:pt x="774" y="2638"/>
                  </a:lnTo>
                  <a:lnTo>
                    <a:pt x="798" y="2620"/>
                  </a:lnTo>
                  <a:lnTo>
                    <a:pt x="826" y="2608"/>
                  </a:lnTo>
                  <a:lnTo>
                    <a:pt x="855" y="2605"/>
                  </a:lnTo>
                  <a:lnTo>
                    <a:pt x="1400" y="2605"/>
                  </a:lnTo>
                  <a:lnTo>
                    <a:pt x="1400" y="1898"/>
                  </a:lnTo>
                  <a:lnTo>
                    <a:pt x="1404" y="1867"/>
                  </a:lnTo>
                  <a:lnTo>
                    <a:pt x="1416" y="1841"/>
                  </a:lnTo>
                  <a:lnTo>
                    <a:pt x="1435" y="1817"/>
                  </a:lnTo>
                  <a:lnTo>
                    <a:pt x="1457" y="1800"/>
                  </a:lnTo>
                  <a:lnTo>
                    <a:pt x="1485" y="1788"/>
                  </a:lnTo>
                  <a:lnTo>
                    <a:pt x="1516" y="1784"/>
                  </a:lnTo>
                  <a:lnTo>
                    <a:pt x="1715" y="1784"/>
                  </a:lnTo>
                  <a:lnTo>
                    <a:pt x="1715" y="1078"/>
                  </a:lnTo>
                  <a:lnTo>
                    <a:pt x="1721" y="1049"/>
                  </a:lnTo>
                  <a:lnTo>
                    <a:pt x="1733" y="1021"/>
                  </a:lnTo>
                  <a:lnTo>
                    <a:pt x="1750" y="997"/>
                  </a:lnTo>
                  <a:lnTo>
                    <a:pt x="1772" y="979"/>
                  </a:lnTo>
                  <a:lnTo>
                    <a:pt x="1800" y="967"/>
                  </a:lnTo>
                  <a:lnTo>
                    <a:pt x="1831" y="964"/>
                  </a:lnTo>
                  <a:lnTo>
                    <a:pt x="2167" y="964"/>
                  </a:lnTo>
                  <a:lnTo>
                    <a:pt x="2167" y="257"/>
                  </a:lnTo>
                  <a:lnTo>
                    <a:pt x="2171" y="226"/>
                  </a:lnTo>
                  <a:lnTo>
                    <a:pt x="2183" y="200"/>
                  </a:lnTo>
                  <a:lnTo>
                    <a:pt x="2200" y="176"/>
                  </a:lnTo>
                  <a:lnTo>
                    <a:pt x="2224" y="159"/>
                  </a:lnTo>
                  <a:lnTo>
                    <a:pt x="2252" y="147"/>
                  </a:lnTo>
                  <a:lnTo>
                    <a:pt x="2281" y="143"/>
                  </a:lnTo>
                  <a:lnTo>
                    <a:pt x="2364" y="143"/>
                  </a:lnTo>
                  <a:lnTo>
                    <a:pt x="2361" y="114"/>
                  </a:lnTo>
                  <a:lnTo>
                    <a:pt x="2366" y="84"/>
                  </a:lnTo>
                  <a:lnTo>
                    <a:pt x="2378" y="57"/>
                  </a:lnTo>
                  <a:lnTo>
                    <a:pt x="2396" y="32"/>
                  </a:lnTo>
                  <a:lnTo>
                    <a:pt x="2418" y="15"/>
                  </a:lnTo>
                  <a:lnTo>
                    <a:pt x="2446" y="3"/>
                  </a:lnTo>
                  <a:lnTo>
                    <a:pt x="2477" y="0"/>
                  </a:lnTo>
                  <a:close/>
                </a:path>
              </a:pathLst>
            </a:custGeom>
            <a:solidFill>
              <a:schemeClr val="bg1"/>
            </a:solid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3" name="TextBox 42">
              <a:extLst>
                <a:ext uri="{FF2B5EF4-FFF2-40B4-BE49-F238E27FC236}">
                  <a16:creationId xmlns:a16="http://schemas.microsoft.com/office/drawing/2014/main" id="{84CD82BF-59B8-4817-996B-B7AD656139DD}"/>
                </a:ext>
              </a:extLst>
            </p:cNvPr>
            <p:cNvSpPr txBox="1"/>
            <p:nvPr/>
          </p:nvSpPr>
          <p:spPr>
            <a:xfrm>
              <a:off x="5736320" y="4514079"/>
              <a:ext cx="1309408" cy="368719"/>
            </a:xfrm>
            <a:prstGeom prst="rect">
              <a:avLst/>
            </a:prstGeom>
            <a:noFill/>
          </p:spPr>
          <p:txBody>
            <a:bodyPr wrap="square" rtlCol="0">
              <a:spAutoFit/>
            </a:bodyPr>
            <a:lstStyle/>
            <a:p>
              <a:r>
                <a:rPr lang="en-US" dirty="0"/>
                <a:t>Input value</a:t>
              </a:r>
            </a:p>
          </p:txBody>
        </p:sp>
        <p:sp>
          <p:nvSpPr>
            <p:cNvPr id="44" name="TextBox 43">
              <a:extLst>
                <a:ext uri="{FF2B5EF4-FFF2-40B4-BE49-F238E27FC236}">
                  <a16:creationId xmlns:a16="http://schemas.microsoft.com/office/drawing/2014/main" id="{845BB088-DF3E-4382-A31A-06A66C3C17FA}"/>
                </a:ext>
              </a:extLst>
            </p:cNvPr>
            <p:cNvSpPr txBox="1"/>
            <p:nvPr/>
          </p:nvSpPr>
          <p:spPr>
            <a:xfrm>
              <a:off x="7067600" y="3026319"/>
              <a:ext cx="2553000" cy="369332"/>
            </a:xfrm>
            <a:prstGeom prst="rect">
              <a:avLst/>
            </a:prstGeom>
            <a:noFill/>
          </p:spPr>
          <p:txBody>
            <a:bodyPr wrap="square" rtlCol="0">
              <a:spAutoFit/>
            </a:bodyPr>
            <a:lstStyle/>
            <a:p>
              <a:r>
                <a:rPr lang="en-US" dirty="0"/>
                <a:t>Machine Learning Model</a:t>
              </a:r>
            </a:p>
          </p:txBody>
        </p:sp>
        <p:sp>
          <p:nvSpPr>
            <p:cNvPr id="45" name="TextBox 44">
              <a:extLst>
                <a:ext uri="{FF2B5EF4-FFF2-40B4-BE49-F238E27FC236}">
                  <a16:creationId xmlns:a16="http://schemas.microsoft.com/office/drawing/2014/main" id="{BC3D2228-0C74-4AD1-84B4-CFAD1731AEA3}"/>
                </a:ext>
              </a:extLst>
            </p:cNvPr>
            <p:cNvSpPr txBox="1"/>
            <p:nvPr/>
          </p:nvSpPr>
          <p:spPr>
            <a:xfrm>
              <a:off x="9325308" y="4477528"/>
              <a:ext cx="2553000" cy="369332"/>
            </a:xfrm>
            <a:prstGeom prst="rect">
              <a:avLst/>
            </a:prstGeom>
            <a:noFill/>
          </p:spPr>
          <p:txBody>
            <a:bodyPr wrap="square" rtlCol="0">
              <a:spAutoFit/>
            </a:bodyPr>
            <a:lstStyle/>
            <a:p>
              <a:r>
                <a:rPr lang="en-US" dirty="0"/>
                <a:t>Predicted Output</a:t>
              </a:r>
            </a:p>
          </p:txBody>
        </p:sp>
        <p:pic>
          <p:nvPicPr>
            <p:cNvPr id="46" name="Picture 45">
              <a:extLst>
                <a:ext uri="{FF2B5EF4-FFF2-40B4-BE49-F238E27FC236}">
                  <a16:creationId xmlns:a16="http://schemas.microsoft.com/office/drawing/2014/main" id="{0BCAB20E-D515-414C-9751-668432B2E2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4981" y="2902648"/>
              <a:ext cx="582911" cy="582911"/>
            </a:xfrm>
            <a:prstGeom prst="rect">
              <a:avLst/>
            </a:prstGeom>
          </p:spPr>
        </p:pic>
      </p:grpSp>
    </p:spTree>
    <p:extLst>
      <p:ext uri="{BB962C8B-B14F-4D97-AF65-F5344CB8AC3E}">
        <p14:creationId xmlns:p14="http://schemas.microsoft.com/office/powerpoint/2010/main" val="535658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0B6F9E-5919-4DDB-ACD5-4D09EE4F5973}"/>
              </a:ext>
            </a:extLst>
          </p:cNvPr>
          <p:cNvCxnSpPr>
            <a:cxnSpLocks/>
          </p:cNvCxnSpPr>
          <p:nvPr/>
        </p:nvCxnSpPr>
        <p:spPr>
          <a:xfrm>
            <a:off x="6172200" y="2352281"/>
            <a:ext cx="3096240" cy="162319"/>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ADD86A69-CBE2-4214-A52C-26D68694DB8C}"/>
              </a:ext>
            </a:extLst>
          </p:cNvPr>
          <p:cNvCxnSpPr>
            <a:cxnSpLocks/>
          </p:cNvCxnSpPr>
          <p:nvPr/>
        </p:nvCxnSpPr>
        <p:spPr>
          <a:xfrm>
            <a:off x="5124421" y="2540732"/>
            <a:ext cx="2696258" cy="2510781"/>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When do we use KNN Algorithm?</a:t>
            </a:r>
          </a:p>
        </p:txBody>
      </p:sp>
      <p:sp>
        <p:nvSpPr>
          <p:cNvPr id="21" name="Rectangle: Rounded Corners 20">
            <a:extLst>
              <a:ext uri="{FF2B5EF4-FFF2-40B4-BE49-F238E27FC236}">
                <a16:creationId xmlns:a16="http://schemas.microsoft.com/office/drawing/2014/main" id="{E930D84C-A5F3-4A68-89DE-D3AFA799E212}"/>
              </a:ext>
            </a:extLst>
          </p:cNvPr>
          <p:cNvSpPr/>
          <p:nvPr/>
        </p:nvSpPr>
        <p:spPr>
          <a:xfrm>
            <a:off x="2265643" y="1895081"/>
            <a:ext cx="3906557" cy="9144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E69B1FB-4C82-4AB0-8A3C-7EE260902625}"/>
              </a:ext>
            </a:extLst>
          </p:cNvPr>
          <p:cNvGrpSpPr/>
          <p:nvPr/>
        </p:nvGrpSpPr>
        <p:grpSpPr>
          <a:xfrm>
            <a:off x="1423435" y="1489962"/>
            <a:ext cx="1097280" cy="1097280"/>
            <a:chOff x="774661" y="2114982"/>
            <a:chExt cx="1097280" cy="1097280"/>
          </a:xfrm>
        </p:grpSpPr>
        <p:sp>
          <p:nvSpPr>
            <p:cNvPr id="31" name="Oval 30">
              <a:extLst>
                <a:ext uri="{FF2B5EF4-FFF2-40B4-BE49-F238E27FC236}">
                  <a16:creationId xmlns:a16="http://schemas.microsoft.com/office/drawing/2014/main" id="{32F9C731-43C3-4EB6-B951-A49DC70899CE}"/>
                </a:ext>
              </a:extLst>
            </p:cNvPr>
            <p:cNvSpPr/>
            <p:nvPr/>
          </p:nvSpPr>
          <p:spPr>
            <a:xfrm>
              <a:off x="774661" y="2114982"/>
              <a:ext cx="1097280" cy="109728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612ABEA-AD95-45BC-AF04-D74D3DB40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732" y="2354241"/>
              <a:ext cx="587137" cy="587137"/>
            </a:xfrm>
            <a:prstGeom prst="rect">
              <a:avLst/>
            </a:prstGeom>
          </p:spPr>
        </p:pic>
      </p:grpSp>
      <p:sp>
        <p:nvSpPr>
          <p:cNvPr id="33" name="TextBox 32">
            <a:extLst>
              <a:ext uri="{FF2B5EF4-FFF2-40B4-BE49-F238E27FC236}">
                <a16:creationId xmlns:a16="http://schemas.microsoft.com/office/drawing/2014/main" id="{BAD58C09-08C6-411B-8B3B-587540E906D7}"/>
              </a:ext>
            </a:extLst>
          </p:cNvPr>
          <p:cNvSpPr txBox="1"/>
          <p:nvPr/>
        </p:nvSpPr>
        <p:spPr>
          <a:xfrm>
            <a:off x="2570443" y="2226336"/>
            <a:ext cx="4033520" cy="369332"/>
          </a:xfrm>
          <a:prstGeom prst="rect">
            <a:avLst/>
          </a:prstGeom>
          <a:noFill/>
        </p:spPr>
        <p:txBody>
          <a:bodyPr wrap="square" rtlCol="0">
            <a:spAutoFit/>
          </a:bodyPr>
          <a:lstStyle/>
          <a:p>
            <a:r>
              <a:rPr lang="en-US" dirty="0">
                <a:solidFill>
                  <a:schemeClr val="bg1"/>
                </a:solidFill>
                <a:latin typeface="Gotham Rounded Book" pitchFamily="50" charset="0"/>
              </a:rPr>
              <a:t>We can use KNN when</a:t>
            </a:r>
          </a:p>
        </p:txBody>
      </p:sp>
      <p:cxnSp>
        <p:nvCxnSpPr>
          <p:cNvPr id="38" name="Straight Connector 37">
            <a:extLst>
              <a:ext uri="{FF2B5EF4-FFF2-40B4-BE49-F238E27FC236}">
                <a16:creationId xmlns:a16="http://schemas.microsoft.com/office/drawing/2014/main" id="{42FDF402-0C75-4637-A5AE-78C05DDCABEF}"/>
              </a:ext>
            </a:extLst>
          </p:cNvPr>
          <p:cNvCxnSpPr>
            <a:cxnSpLocks/>
            <a:stCxn id="21" idx="2"/>
          </p:cNvCxnSpPr>
          <p:nvPr/>
        </p:nvCxnSpPr>
        <p:spPr>
          <a:xfrm flipH="1">
            <a:off x="4014193" y="2809481"/>
            <a:ext cx="204729" cy="1845818"/>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8ACF1596-D3C1-4D5C-8362-E7ED283CA611}"/>
              </a:ext>
            </a:extLst>
          </p:cNvPr>
          <p:cNvSpPr txBox="1"/>
          <p:nvPr/>
        </p:nvSpPr>
        <p:spPr>
          <a:xfrm>
            <a:off x="7491206" y="4076375"/>
            <a:ext cx="2242840"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 is noise free</a:t>
            </a:r>
          </a:p>
        </p:txBody>
      </p:sp>
      <p:sp>
        <p:nvSpPr>
          <p:cNvPr id="44" name="TextBox 43">
            <a:extLst>
              <a:ext uri="{FF2B5EF4-FFF2-40B4-BE49-F238E27FC236}">
                <a16:creationId xmlns:a16="http://schemas.microsoft.com/office/drawing/2014/main" id="{16973271-19BF-4FD5-AC30-EF35C4F1D492}"/>
              </a:ext>
            </a:extLst>
          </p:cNvPr>
          <p:cNvSpPr txBox="1"/>
          <p:nvPr/>
        </p:nvSpPr>
        <p:spPr>
          <a:xfrm>
            <a:off x="1972074" y="4061721"/>
            <a:ext cx="2006144"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Dataset is small</a:t>
            </a:r>
          </a:p>
        </p:txBody>
      </p:sp>
      <p:sp>
        <p:nvSpPr>
          <p:cNvPr id="45" name="TextBox 44">
            <a:extLst>
              <a:ext uri="{FF2B5EF4-FFF2-40B4-BE49-F238E27FC236}">
                <a16:creationId xmlns:a16="http://schemas.microsoft.com/office/drawing/2014/main" id="{8E391A4F-F8FB-4557-BDCD-55F1707B0CA7}"/>
              </a:ext>
            </a:extLst>
          </p:cNvPr>
          <p:cNvSpPr txBox="1"/>
          <p:nvPr/>
        </p:nvSpPr>
        <p:spPr>
          <a:xfrm>
            <a:off x="8211691" y="1787255"/>
            <a:ext cx="2242840" cy="323165"/>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Data is labeled</a:t>
            </a:r>
          </a:p>
        </p:txBody>
      </p:sp>
      <p:pic>
        <p:nvPicPr>
          <p:cNvPr id="11" name="Picture 10">
            <a:extLst>
              <a:ext uri="{FF2B5EF4-FFF2-40B4-BE49-F238E27FC236}">
                <a16:creationId xmlns:a16="http://schemas.microsoft.com/office/drawing/2014/main" id="{88A23ABB-A417-418E-9614-847972D7A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628" y="2094094"/>
            <a:ext cx="1103544" cy="1103544"/>
          </a:xfrm>
          <a:prstGeom prst="rect">
            <a:avLst/>
          </a:prstGeom>
        </p:spPr>
      </p:pic>
      <p:sp>
        <p:nvSpPr>
          <p:cNvPr id="12" name="TextBox 11">
            <a:extLst>
              <a:ext uri="{FF2B5EF4-FFF2-40B4-BE49-F238E27FC236}">
                <a16:creationId xmlns:a16="http://schemas.microsoft.com/office/drawing/2014/main" id="{68A6881D-F921-454D-A186-D8E02D7A6D03}"/>
              </a:ext>
            </a:extLst>
          </p:cNvPr>
          <p:cNvSpPr txBox="1"/>
          <p:nvPr/>
        </p:nvSpPr>
        <p:spPr>
          <a:xfrm>
            <a:off x="9268440" y="3115413"/>
            <a:ext cx="1168972" cy="369332"/>
          </a:xfrm>
          <a:prstGeom prst="rect">
            <a:avLst/>
          </a:prstGeom>
          <a:noFill/>
        </p:spPr>
        <p:txBody>
          <a:bodyPr wrap="square" rtlCol="0">
            <a:spAutoFit/>
          </a:bodyPr>
          <a:lstStyle/>
          <a:p>
            <a:r>
              <a:rPr lang="en-US" dirty="0"/>
              <a:t>Dog</a:t>
            </a:r>
          </a:p>
        </p:txBody>
      </p:sp>
      <p:pic>
        <p:nvPicPr>
          <p:cNvPr id="27" name="Picture 26">
            <a:extLst>
              <a:ext uri="{FF2B5EF4-FFF2-40B4-BE49-F238E27FC236}">
                <a16:creationId xmlns:a16="http://schemas.microsoft.com/office/drawing/2014/main" id="{0994425C-61D9-44F1-A77E-3CB2D9C2104C}"/>
              </a:ext>
            </a:extLst>
          </p:cNvPr>
          <p:cNvPicPr>
            <a:picLocks noChangeAspect="1"/>
          </p:cNvPicPr>
          <p:nvPr/>
        </p:nvPicPr>
        <p:blipFill rotWithShape="1">
          <a:blip r:embed="rId5"/>
          <a:srcRect l="14596" t="15725" r="6071" b="4534"/>
          <a:stretch/>
        </p:blipFill>
        <p:spPr>
          <a:xfrm>
            <a:off x="2949518" y="4466293"/>
            <a:ext cx="2057399" cy="1170440"/>
          </a:xfrm>
          <a:prstGeom prst="rect">
            <a:avLst/>
          </a:prstGeom>
        </p:spPr>
      </p:pic>
      <p:sp>
        <p:nvSpPr>
          <p:cNvPr id="29" name="TextBox 28">
            <a:extLst>
              <a:ext uri="{FF2B5EF4-FFF2-40B4-BE49-F238E27FC236}">
                <a16:creationId xmlns:a16="http://schemas.microsoft.com/office/drawing/2014/main" id="{5BBBA2F8-C373-42A1-B02C-91101DC84BEB}"/>
              </a:ext>
            </a:extLst>
          </p:cNvPr>
          <p:cNvSpPr txBox="1"/>
          <p:nvPr/>
        </p:nvSpPr>
        <p:spPr>
          <a:xfrm>
            <a:off x="1694572" y="5726896"/>
            <a:ext cx="3784306" cy="784830"/>
          </a:xfrm>
          <a:prstGeom prst="rect">
            <a:avLst/>
          </a:prstGeom>
          <a:noFill/>
        </p:spPr>
        <p:txBody>
          <a:bodyPr wrap="square" rtlCol="0">
            <a:spAutoFit/>
          </a:bodyPr>
          <a:lstStyle/>
          <a:p>
            <a:pPr algn="ctr"/>
            <a:r>
              <a:rPr lang="en-US" sz="1500" dirty="0">
                <a:solidFill>
                  <a:schemeClr val="tx1">
                    <a:lumMod val="75000"/>
                    <a:lumOff val="25000"/>
                  </a:schemeClr>
                </a:solidFill>
                <a:latin typeface="Gotham Rounded Book" pitchFamily="50" charset="0"/>
              </a:rPr>
              <a:t>Because KNN is a ‘lazy learner’ i.e. doesn’t learn a discriminative function from the training set</a:t>
            </a:r>
          </a:p>
        </p:txBody>
      </p:sp>
      <p:sp>
        <p:nvSpPr>
          <p:cNvPr id="30" name="TextBox 29">
            <a:extLst>
              <a:ext uri="{FF2B5EF4-FFF2-40B4-BE49-F238E27FC236}">
                <a16:creationId xmlns:a16="http://schemas.microsoft.com/office/drawing/2014/main" id="{A5F3CD07-4B1C-46AC-8009-3C1199C32337}"/>
              </a:ext>
            </a:extLst>
          </p:cNvPr>
          <p:cNvSpPr txBox="1"/>
          <p:nvPr/>
        </p:nvSpPr>
        <p:spPr>
          <a:xfrm flipH="1">
            <a:off x="9913467" y="5802491"/>
            <a:ext cx="1082128" cy="375420"/>
          </a:xfrm>
          <a:prstGeom prst="rect">
            <a:avLst/>
          </a:prstGeom>
          <a:noFill/>
        </p:spPr>
        <p:txBody>
          <a:bodyPr wrap="square" rtlCol="0">
            <a:spAutoFit/>
          </a:bodyPr>
          <a:lstStyle/>
          <a:p>
            <a:r>
              <a:rPr lang="en-US" dirty="0"/>
              <a:t>Noise</a:t>
            </a:r>
          </a:p>
        </p:txBody>
      </p:sp>
      <p:sp>
        <p:nvSpPr>
          <p:cNvPr id="34" name="Right Brace 33">
            <a:extLst>
              <a:ext uri="{FF2B5EF4-FFF2-40B4-BE49-F238E27FC236}">
                <a16:creationId xmlns:a16="http://schemas.microsoft.com/office/drawing/2014/main" id="{456E3443-EDD5-48A4-BA49-B70D100C32B9}"/>
              </a:ext>
            </a:extLst>
          </p:cNvPr>
          <p:cNvSpPr/>
          <p:nvPr/>
        </p:nvSpPr>
        <p:spPr>
          <a:xfrm>
            <a:off x="9513456" y="5705178"/>
            <a:ext cx="296048" cy="610208"/>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5" name="Table 34">
            <a:extLst>
              <a:ext uri="{FF2B5EF4-FFF2-40B4-BE49-F238E27FC236}">
                <a16:creationId xmlns:a16="http://schemas.microsoft.com/office/drawing/2014/main" id="{B8189DFD-4D6C-4A57-9DB7-1A02CDF7D672}"/>
              </a:ext>
            </a:extLst>
          </p:cNvPr>
          <p:cNvGraphicFramePr>
            <a:graphicFrameLocks noGrp="1"/>
          </p:cNvGraphicFramePr>
          <p:nvPr>
            <p:extLst>
              <p:ext uri="{D42A27DB-BD31-4B8C-83A1-F6EECF244321}">
                <p14:modId xmlns:p14="http://schemas.microsoft.com/office/powerpoint/2010/main" val="2932231400"/>
              </p:ext>
            </p:extLst>
          </p:nvPr>
        </p:nvGraphicFramePr>
        <p:xfrm>
          <a:off x="6443936" y="5080399"/>
          <a:ext cx="3001756" cy="1624896"/>
        </p:xfrm>
        <a:graphic>
          <a:graphicData uri="http://schemas.openxmlformats.org/drawingml/2006/table">
            <a:tbl>
              <a:tblPr/>
              <a:tblGrid>
                <a:gridCol w="972901">
                  <a:extLst>
                    <a:ext uri="{9D8B030D-6E8A-4147-A177-3AD203B41FA5}">
                      <a16:colId xmlns:a16="http://schemas.microsoft.com/office/drawing/2014/main" val="1315534847"/>
                    </a:ext>
                  </a:extLst>
                </a:gridCol>
                <a:gridCol w="925442">
                  <a:extLst>
                    <a:ext uri="{9D8B030D-6E8A-4147-A177-3AD203B41FA5}">
                      <a16:colId xmlns:a16="http://schemas.microsoft.com/office/drawing/2014/main" val="1494260454"/>
                    </a:ext>
                  </a:extLst>
                </a:gridCol>
                <a:gridCol w="1103413">
                  <a:extLst>
                    <a:ext uri="{9D8B030D-6E8A-4147-A177-3AD203B41FA5}">
                      <a16:colId xmlns:a16="http://schemas.microsoft.com/office/drawing/2014/main" val="724958454"/>
                    </a:ext>
                  </a:extLst>
                </a:gridCol>
              </a:tblGrid>
              <a:tr h="270816">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495868"/>
                  </a:ext>
                </a:extLst>
              </a:tr>
              <a:tr h="270816">
                <a:tc>
                  <a:txBody>
                    <a:bodyPr/>
                    <a:lstStyle/>
                    <a:p>
                      <a:pPr algn="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176147"/>
                  </a:ext>
                </a:extLst>
              </a:tr>
              <a:tr h="270816">
                <a:tc>
                  <a:txBody>
                    <a:bodyPr/>
                    <a:lstStyle/>
                    <a:p>
                      <a:pPr algn="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one-fourty</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074763"/>
                  </a:ext>
                </a:extLst>
              </a:tr>
              <a:tr h="270816">
                <a:tc>
                  <a:txBody>
                    <a:bodyPr/>
                    <a:lstStyle/>
                    <a:p>
                      <a:pPr algn="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23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590293"/>
                  </a:ext>
                </a:extLst>
              </a:tr>
              <a:tr h="270816">
                <a:tc>
                  <a:txBody>
                    <a:bodyPr/>
                    <a:lstStyle/>
                    <a:p>
                      <a:pPr algn="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0000"/>
                          </a:solidFill>
                          <a:effectLst/>
                          <a:latin typeface="Calibri" panose="020F0502020204030204" pitchFamily="34" charset="0"/>
                        </a:rPr>
                        <a:t>hello kitty</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423297"/>
                  </a:ext>
                </a:extLst>
              </a:tr>
              <a:tr h="270816">
                <a:tc>
                  <a:txBody>
                    <a:bodyPr/>
                    <a:lstStyle/>
                    <a:p>
                      <a:pPr algn="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560091"/>
                  </a:ext>
                </a:extLst>
              </a:tr>
            </a:tbl>
          </a:graphicData>
        </a:graphic>
      </p:graphicFrame>
    </p:spTree>
    <p:extLst>
      <p:ext uri="{BB962C8B-B14F-4D97-AF65-F5344CB8AC3E}">
        <p14:creationId xmlns:p14="http://schemas.microsoft.com/office/powerpoint/2010/main" val="363078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38E8C-050F-46A1-AE4E-6835F0990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515D37E-D784-4289-9DD8-DF8540209813}"/>
              </a:ext>
            </a:extLst>
          </p:cNvPr>
          <p:cNvSpPr/>
          <p:nvPr/>
        </p:nvSpPr>
        <p:spPr>
          <a:xfrm>
            <a:off x="6625" y="876300"/>
            <a:ext cx="5849025" cy="1108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45CFEB-6016-4967-9A6C-B09E6026C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128" y="5806145"/>
            <a:ext cx="1395412" cy="390135"/>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
        <p:nvSpPr>
          <p:cNvPr id="6" name="TextBox 5">
            <a:extLst>
              <a:ext uri="{FF2B5EF4-FFF2-40B4-BE49-F238E27FC236}">
                <a16:creationId xmlns:a16="http://schemas.microsoft.com/office/drawing/2014/main" id="{DDDDD3A7-6778-487D-A41A-34E879F51CA6}"/>
              </a:ext>
            </a:extLst>
          </p:cNvPr>
          <p:cNvSpPr txBox="1"/>
          <p:nvPr/>
        </p:nvSpPr>
        <p:spPr>
          <a:xfrm>
            <a:off x="-168139" y="908079"/>
            <a:ext cx="6198551" cy="1077218"/>
          </a:xfrm>
          <a:prstGeom prst="rect">
            <a:avLst/>
          </a:prstGeom>
          <a:noFill/>
        </p:spPr>
        <p:txBody>
          <a:bodyPr wrap="square" rtlCol="0">
            <a:spAutoFit/>
          </a:bodyPr>
          <a:lstStyle/>
          <a:p>
            <a:pPr algn="ctr"/>
            <a:r>
              <a:rPr lang="en-US" sz="3200" dirty="0">
                <a:solidFill>
                  <a:schemeClr val="bg1"/>
                </a:solidFill>
                <a:latin typeface="Gotham Rounded Bold" pitchFamily="50" charset="0"/>
              </a:rPr>
              <a:t>How does KNN Algorithm work?</a:t>
            </a:r>
          </a:p>
        </p:txBody>
      </p:sp>
    </p:spTree>
    <p:extLst>
      <p:ext uri="{BB962C8B-B14F-4D97-AF65-F5344CB8AC3E}">
        <p14:creationId xmlns:p14="http://schemas.microsoft.com/office/powerpoint/2010/main" val="2121530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3" name="TextBox 2">
            <a:extLst>
              <a:ext uri="{FF2B5EF4-FFF2-40B4-BE49-F238E27FC236}">
                <a16:creationId xmlns:a16="http://schemas.microsoft.com/office/drawing/2014/main" id="{6252095E-B8F8-41F9-A9FB-77B75444D862}"/>
              </a:ext>
            </a:extLst>
          </p:cNvPr>
          <p:cNvSpPr txBox="1"/>
          <p:nvPr/>
        </p:nvSpPr>
        <p:spPr>
          <a:xfrm>
            <a:off x="2552700" y="1600200"/>
            <a:ext cx="7848600" cy="553998"/>
          </a:xfrm>
          <a:prstGeom prst="rect">
            <a:avLst/>
          </a:prstGeom>
          <a:noFill/>
        </p:spPr>
        <p:txBody>
          <a:bodyPr wrap="square" rtlCol="0">
            <a:spAutoFit/>
          </a:bodyPr>
          <a:lstStyle/>
          <a:p>
            <a:pPr algn="ctr"/>
            <a:r>
              <a:rPr lang="en-US" sz="1500" dirty="0">
                <a:latin typeface="Gotham Rounded Book" pitchFamily="50" charset="0"/>
              </a:rPr>
              <a:t>Consider a dataset having two variables: height (cm) &amp; weight (kg) and each point is classified as Normal or Underweight</a:t>
            </a:r>
          </a:p>
        </p:txBody>
      </p:sp>
      <p:grpSp>
        <p:nvGrpSpPr>
          <p:cNvPr id="4" name="Group 3">
            <a:extLst>
              <a:ext uri="{FF2B5EF4-FFF2-40B4-BE49-F238E27FC236}">
                <a16:creationId xmlns:a16="http://schemas.microsoft.com/office/drawing/2014/main" id="{69180A1F-41F2-4297-87C9-E5AF2C897819}"/>
              </a:ext>
            </a:extLst>
          </p:cNvPr>
          <p:cNvGrpSpPr/>
          <p:nvPr/>
        </p:nvGrpSpPr>
        <p:grpSpPr>
          <a:xfrm>
            <a:off x="1371600" y="1447800"/>
            <a:ext cx="9410700" cy="838200"/>
            <a:chOff x="1129003" y="6804025"/>
            <a:chExt cx="12396992" cy="1067852"/>
          </a:xfrm>
          <a:effectLst>
            <a:outerShdw blurRad="50800" dist="38100" dir="2700000" algn="tl" rotWithShape="0">
              <a:prstClr val="black">
                <a:alpha val="40000"/>
              </a:prstClr>
            </a:outerShdw>
          </a:effectLst>
        </p:grpSpPr>
        <p:sp>
          <p:nvSpPr>
            <p:cNvPr id="5" name="Rounded Rectangle 56">
              <a:extLst>
                <a:ext uri="{FF2B5EF4-FFF2-40B4-BE49-F238E27FC236}">
                  <a16:creationId xmlns:a16="http://schemas.microsoft.com/office/drawing/2014/main" id="{7B9AE65C-5BB7-4196-88D7-059E8B866A31}"/>
                </a:ext>
              </a:extLst>
            </p:cNvPr>
            <p:cNvSpPr/>
            <p:nvPr/>
          </p:nvSpPr>
          <p:spPr>
            <a:xfrm>
              <a:off x="1841500" y="6846988"/>
              <a:ext cx="11684495" cy="986144"/>
            </a:xfrm>
            <a:prstGeom prst="roundRect">
              <a:avLst>
                <a:gd name="adj" fmla="val 13099"/>
              </a:avLst>
            </a:prstGeom>
            <a:noFill/>
            <a:ln w="19050">
              <a:solidFill>
                <a:srgbClr val="00B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pic>
          <p:nvPicPr>
            <p:cNvPr id="6" name="Picture 5">
              <a:extLst>
                <a:ext uri="{FF2B5EF4-FFF2-40B4-BE49-F238E27FC236}">
                  <a16:creationId xmlns:a16="http://schemas.microsoft.com/office/drawing/2014/main" id="{B74E755F-7555-48D4-B637-B3C690D0DE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003" y="6804025"/>
              <a:ext cx="1121522" cy="1067852"/>
            </a:xfrm>
            <a:prstGeom prst="rect">
              <a:avLst/>
            </a:prstGeom>
          </p:spPr>
        </p:pic>
      </p:grpSp>
      <p:graphicFrame>
        <p:nvGraphicFramePr>
          <p:cNvPr id="13" name="Table 12">
            <a:extLst>
              <a:ext uri="{FF2B5EF4-FFF2-40B4-BE49-F238E27FC236}">
                <a16:creationId xmlns:a16="http://schemas.microsoft.com/office/drawing/2014/main" id="{9C5180D3-A9D0-467E-BA0E-4507AC6FB7CD}"/>
              </a:ext>
            </a:extLst>
          </p:cNvPr>
          <p:cNvGraphicFramePr>
            <a:graphicFrameLocks noGrp="1"/>
          </p:cNvGraphicFramePr>
          <p:nvPr>
            <p:extLst>
              <p:ext uri="{D42A27DB-BD31-4B8C-83A1-F6EECF244321}">
                <p14:modId xmlns:p14="http://schemas.microsoft.com/office/powerpoint/2010/main" val="2403813108"/>
              </p:ext>
            </p:extLst>
          </p:nvPr>
        </p:nvGraphicFramePr>
        <p:xfrm>
          <a:off x="4489450" y="2604294"/>
          <a:ext cx="3511550" cy="3186910"/>
        </p:xfrm>
        <a:graphic>
          <a:graphicData uri="http://schemas.openxmlformats.org/drawingml/2006/table">
            <a:tbl>
              <a:tblPr/>
              <a:tblGrid>
                <a:gridCol w="1138131">
                  <a:extLst>
                    <a:ext uri="{9D8B030D-6E8A-4147-A177-3AD203B41FA5}">
                      <a16:colId xmlns:a16="http://schemas.microsoft.com/office/drawing/2014/main" val="1279355839"/>
                    </a:ext>
                  </a:extLst>
                </a:gridCol>
                <a:gridCol w="1082612">
                  <a:extLst>
                    <a:ext uri="{9D8B030D-6E8A-4147-A177-3AD203B41FA5}">
                      <a16:colId xmlns:a16="http://schemas.microsoft.com/office/drawing/2014/main" val="1253096301"/>
                    </a:ext>
                  </a:extLst>
                </a:gridCol>
                <a:gridCol w="1290807">
                  <a:extLst>
                    <a:ext uri="{9D8B030D-6E8A-4147-A177-3AD203B41FA5}">
                      <a16:colId xmlns:a16="http://schemas.microsoft.com/office/drawing/2014/main" val="3177875169"/>
                    </a:ext>
                  </a:extLst>
                </a:gridCol>
              </a:tblGrid>
              <a:tr h="318691">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0698249"/>
                  </a:ext>
                </a:extLst>
              </a:tr>
              <a:tr h="318691">
                <a:tc>
                  <a:txBody>
                    <a:bodyPr/>
                    <a:lstStyle/>
                    <a:p>
                      <a:pPr algn="ct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250249"/>
                  </a:ext>
                </a:extLst>
              </a:tr>
              <a:tr h="318691">
                <a:tc>
                  <a:txBody>
                    <a:bodyPr/>
                    <a:lstStyle/>
                    <a:p>
                      <a:pPr algn="ct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7442005"/>
                  </a:ext>
                </a:extLst>
              </a:tr>
              <a:tr h="318691">
                <a:tc>
                  <a:txBody>
                    <a:bodyPr/>
                    <a:lstStyle/>
                    <a:p>
                      <a:pPr algn="ct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8209"/>
                  </a:ext>
                </a:extLst>
              </a:tr>
              <a:tr h="318691">
                <a:tc>
                  <a:txBody>
                    <a:bodyPr/>
                    <a:lstStyle/>
                    <a:p>
                      <a:pPr algn="ct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78972"/>
                  </a:ext>
                </a:extLst>
              </a:tr>
              <a:tr h="318691">
                <a:tc>
                  <a:txBody>
                    <a:bodyPr/>
                    <a:lstStyle/>
                    <a:p>
                      <a:pPr algn="ct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15447"/>
                  </a:ext>
                </a:extLst>
              </a:tr>
              <a:tr h="318691">
                <a:tc>
                  <a:txBody>
                    <a:bodyPr/>
                    <a:lstStyle/>
                    <a:p>
                      <a:pPr algn="ctr" fontAlgn="b"/>
                      <a:r>
                        <a:rPr lang="en-US" sz="1600" b="0" i="0" u="none" strike="noStrike">
                          <a:solidFill>
                            <a:srgbClr val="000000"/>
                          </a:solidFill>
                          <a:effectLst/>
                          <a:latin typeface="Calibri" panose="020F0502020204030204" pitchFamily="34" charset="0"/>
                        </a:rPr>
                        <a:t>56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8953251"/>
                  </a:ext>
                </a:extLst>
              </a:tr>
              <a:tr h="318691">
                <a:tc>
                  <a:txBody>
                    <a:bodyPr/>
                    <a:lstStyle/>
                    <a:p>
                      <a:pPr algn="ctr" fontAlgn="b"/>
                      <a:r>
                        <a:rPr lang="en-US" sz="1600" b="0" i="0" u="none" strike="noStrike">
                          <a:solidFill>
                            <a:srgbClr val="000000"/>
                          </a:solidFill>
                          <a:effectLst/>
                          <a:latin typeface="Calibri" panose="020F0502020204030204" pitchFamily="34" charset="0"/>
                        </a:rPr>
                        <a:t>58</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2415406"/>
                  </a:ext>
                </a:extLst>
              </a:tr>
              <a:tr h="318691">
                <a:tc>
                  <a:txBody>
                    <a:bodyPr/>
                    <a:lstStyle/>
                    <a:p>
                      <a:pPr algn="ctr" fontAlgn="b"/>
                      <a:r>
                        <a:rPr lang="en-US" sz="1600" b="0" i="0" u="none" strike="noStrike">
                          <a:solidFill>
                            <a:srgbClr val="000000"/>
                          </a:solidFill>
                          <a:effectLst/>
                          <a:latin typeface="Calibri" panose="020F0502020204030204" pitchFamily="34" charset="0"/>
                        </a:rPr>
                        <a:t>57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08384"/>
                  </a:ext>
                </a:extLst>
              </a:tr>
              <a:tr h="318691">
                <a:tc>
                  <a:txBody>
                    <a:bodyPr/>
                    <a:lstStyle/>
                    <a:p>
                      <a:pPr algn="ctr" fontAlgn="b"/>
                      <a:r>
                        <a:rPr lang="en-US" sz="1600" b="0" i="0" u="none" strike="noStrike">
                          <a:solidFill>
                            <a:srgbClr val="000000"/>
                          </a:solidFill>
                          <a:effectLst/>
                          <a:latin typeface="Calibri" panose="020F0502020204030204" pitchFamily="34" charset="0"/>
                        </a:rPr>
                        <a:t>55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170</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0668026"/>
                  </a:ext>
                </a:extLst>
              </a:tr>
            </a:tbl>
          </a:graphicData>
        </a:graphic>
      </p:graphicFrame>
    </p:spTree>
    <p:extLst>
      <p:ext uri="{BB962C8B-B14F-4D97-AF65-F5344CB8AC3E}">
        <p14:creationId xmlns:p14="http://schemas.microsoft.com/office/powerpoint/2010/main" val="377979934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3" name="TextBox 2">
            <a:extLst>
              <a:ext uri="{FF2B5EF4-FFF2-40B4-BE49-F238E27FC236}">
                <a16:creationId xmlns:a16="http://schemas.microsoft.com/office/drawing/2014/main" id="{6252095E-B8F8-41F9-A9FB-77B75444D862}"/>
              </a:ext>
            </a:extLst>
          </p:cNvPr>
          <p:cNvSpPr txBox="1"/>
          <p:nvPr/>
        </p:nvSpPr>
        <p:spPr>
          <a:xfrm>
            <a:off x="2808107" y="1593101"/>
            <a:ext cx="7078549" cy="553998"/>
          </a:xfrm>
          <a:prstGeom prst="rect">
            <a:avLst/>
          </a:prstGeom>
          <a:noFill/>
        </p:spPr>
        <p:txBody>
          <a:bodyPr wrap="square" rtlCol="0">
            <a:spAutoFit/>
          </a:bodyPr>
          <a:lstStyle/>
          <a:p>
            <a:pPr algn="ctr"/>
            <a:r>
              <a:rPr lang="en-US" sz="1500" dirty="0">
                <a:latin typeface="Gotham Rounded Book" pitchFamily="50" charset="0"/>
              </a:rPr>
              <a:t>On the basis of the given data we have to classify the below set as Normal or Underweight using KNN</a:t>
            </a:r>
          </a:p>
        </p:txBody>
      </p:sp>
      <p:pic>
        <p:nvPicPr>
          <p:cNvPr id="11" name="Picture 10">
            <a:extLst>
              <a:ext uri="{FF2B5EF4-FFF2-40B4-BE49-F238E27FC236}">
                <a16:creationId xmlns:a16="http://schemas.microsoft.com/office/drawing/2014/main" id="{6483F169-E5DA-47C4-93B7-2C327A332D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3276600" y="4040178"/>
            <a:ext cx="2190750" cy="2290330"/>
          </a:xfrm>
          <a:prstGeom prst="rect">
            <a:avLst/>
          </a:prstGeom>
        </p:spPr>
      </p:pic>
      <p:sp>
        <p:nvSpPr>
          <p:cNvPr id="12" name="Thought Bubble: Cloud 11">
            <a:extLst>
              <a:ext uri="{FF2B5EF4-FFF2-40B4-BE49-F238E27FC236}">
                <a16:creationId xmlns:a16="http://schemas.microsoft.com/office/drawing/2014/main" id="{0CA585B0-7567-40E6-8A30-F8A0491309DB}"/>
              </a:ext>
            </a:extLst>
          </p:cNvPr>
          <p:cNvSpPr/>
          <p:nvPr/>
        </p:nvSpPr>
        <p:spPr>
          <a:xfrm>
            <a:off x="6534150" y="4533900"/>
            <a:ext cx="2743200" cy="1415607"/>
          </a:xfrm>
          <a:prstGeom prst="cloudCallout">
            <a:avLst>
              <a:gd name="adj1" fmla="val -84892"/>
              <a:gd name="adj2" fmla="val 160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Gotham Rounded Book" pitchFamily="50" charset="0"/>
              </a:rPr>
              <a:t>Assuming, we don’t know how to calculate BMI!</a:t>
            </a:r>
          </a:p>
        </p:txBody>
      </p:sp>
      <p:grpSp>
        <p:nvGrpSpPr>
          <p:cNvPr id="10" name="Group 9">
            <a:extLst>
              <a:ext uri="{FF2B5EF4-FFF2-40B4-BE49-F238E27FC236}">
                <a16:creationId xmlns:a16="http://schemas.microsoft.com/office/drawing/2014/main" id="{86A0C2F6-D1E1-488C-B457-02C6497ED0AD}"/>
              </a:ext>
            </a:extLst>
          </p:cNvPr>
          <p:cNvGrpSpPr/>
          <p:nvPr/>
        </p:nvGrpSpPr>
        <p:grpSpPr>
          <a:xfrm>
            <a:off x="1371600" y="1447800"/>
            <a:ext cx="9410700" cy="838200"/>
            <a:chOff x="1129003" y="6804025"/>
            <a:chExt cx="12396992" cy="1067852"/>
          </a:xfrm>
          <a:effectLst>
            <a:outerShdw blurRad="50800" dist="38100" dir="2700000" algn="tl" rotWithShape="0">
              <a:prstClr val="black">
                <a:alpha val="40000"/>
              </a:prstClr>
            </a:outerShdw>
          </a:effectLst>
        </p:grpSpPr>
        <p:sp>
          <p:nvSpPr>
            <p:cNvPr id="13" name="Rounded Rectangle 56">
              <a:extLst>
                <a:ext uri="{FF2B5EF4-FFF2-40B4-BE49-F238E27FC236}">
                  <a16:creationId xmlns:a16="http://schemas.microsoft.com/office/drawing/2014/main" id="{2E1DD21B-99AD-4DA3-AA19-32D33F729983}"/>
                </a:ext>
              </a:extLst>
            </p:cNvPr>
            <p:cNvSpPr/>
            <p:nvPr/>
          </p:nvSpPr>
          <p:spPr>
            <a:xfrm>
              <a:off x="1841500" y="6846988"/>
              <a:ext cx="11684495" cy="986144"/>
            </a:xfrm>
            <a:prstGeom prst="roundRect">
              <a:avLst>
                <a:gd name="adj" fmla="val 13099"/>
              </a:avLst>
            </a:prstGeom>
            <a:noFill/>
            <a:ln w="19050">
              <a:solidFill>
                <a:srgbClr val="00B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pic>
          <p:nvPicPr>
            <p:cNvPr id="14" name="Picture 13">
              <a:extLst>
                <a:ext uri="{FF2B5EF4-FFF2-40B4-BE49-F238E27FC236}">
                  <a16:creationId xmlns:a16="http://schemas.microsoft.com/office/drawing/2014/main" id="{EBE42CEB-9425-47E3-A1F8-FD8FCEDD6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9003" y="6804025"/>
              <a:ext cx="1121522" cy="1067852"/>
            </a:xfrm>
            <a:prstGeom prst="rect">
              <a:avLst/>
            </a:prstGeom>
          </p:spPr>
        </p:pic>
      </p:grpSp>
      <p:graphicFrame>
        <p:nvGraphicFramePr>
          <p:cNvPr id="18" name="Table 17">
            <a:extLst>
              <a:ext uri="{FF2B5EF4-FFF2-40B4-BE49-F238E27FC236}">
                <a16:creationId xmlns:a16="http://schemas.microsoft.com/office/drawing/2014/main" id="{B764F31D-5F0C-42E2-89C7-12113F7BC237}"/>
              </a:ext>
            </a:extLst>
          </p:cNvPr>
          <p:cNvGraphicFramePr>
            <a:graphicFrameLocks noGrp="1"/>
          </p:cNvGraphicFramePr>
          <p:nvPr>
            <p:extLst>
              <p:ext uri="{D42A27DB-BD31-4B8C-83A1-F6EECF244321}">
                <p14:modId xmlns:p14="http://schemas.microsoft.com/office/powerpoint/2010/main" val="398117450"/>
              </p:ext>
            </p:extLst>
          </p:nvPr>
        </p:nvGraphicFramePr>
        <p:xfrm>
          <a:off x="3271630" y="2735623"/>
          <a:ext cx="5705061" cy="830623"/>
        </p:xfrm>
        <a:graphic>
          <a:graphicData uri="http://schemas.openxmlformats.org/drawingml/2006/table">
            <a:tbl>
              <a:tblPr bandRow="1">
                <a:tableStyleId>{5940675A-B579-460E-94D1-54222C63F5DA}</a:tableStyleId>
              </a:tblPr>
              <a:tblGrid>
                <a:gridCol w="1901687">
                  <a:extLst>
                    <a:ext uri="{9D8B030D-6E8A-4147-A177-3AD203B41FA5}">
                      <a16:colId xmlns:a16="http://schemas.microsoft.com/office/drawing/2014/main" val="3182174146"/>
                    </a:ext>
                  </a:extLst>
                </a:gridCol>
                <a:gridCol w="1901687">
                  <a:extLst>
                    <a:ext uri="{9D8B030D-6E8A-4147-A177-3AD203B41FA5}">
                      <a16:colId xmlns:a16="http://schemas.microsoft.com/office/drawing/2014/main" val="3008538998"/>
                    </a:ext>
                  </a:extLst>
                </a:gridCol>
                <a:gridCol w="1901687">
                  <a:extLst>
                    <a:ext uri="{9D8B030D-6E8A-4147-A177-3AD203B41FA5}">
                      <a16:colId xmlns:a16="http://schemas.microsoft.com/office/drawing/2014/main" val="1494570378"/>
                    </a:ext>
                  </a:extLst>
                </a:gridCol>
              </a:tblGrid>
              <a:tr h="830623">
                <a:tc>
                  <a:txBody>
                    <a:bodyPr/>
                    <a:lstStyle/>
                    <a:p>
                      <a:pPr algn="ctr"/>
                      <a:r>
                        <a:rPr lang="en-US" sz="2000" b="1" dirty="0">
                          <a:latin typeface="Gotham Rounded Book" pitchFamily="50" charset="0"/>
                        </a:rPr>
                        <a:t>57 kg</a:t>
                      </a:r>
                    </a:p>
                  </a:txBody>
                  <a:tcPr anchor="ctr">
                    <a:solidFill>
                      <a:schemeClr val="bg1">
                        <a:lumMod val="95000"/>
                      </a:schemeClr>
                    </a:solidFill>
                  </a:tcPr>
                </a:tc>
                <a:tc>
                  <a:txBody>
                    <a:bodyPr/>
                    <a:lstStyle/>
                    <a:p>
                      <a:pPr algn="ctr"/>
                      <a:r>
                        <a:rPr lang="en-US" sz="2000" b="1" dirty="0">
                          <a:latin typeface="Gotham Rounded Book" pitchFamily="50" charset="0"/>
                        </a:rPr>
                        <a:t>170 cm</a:t>
                      </a:r>
                    </a:p>
                  </a:txBody>
                  <a:tcPr anchor="ctr">
                    <a:solidFill>
                      <a:schemeClr val="bg1">
                        <a:lumMod val="95000"/>
                      </a:schemeClr>
                    </a:solidFill>
                  </a:tcPr>
                </a:tc>
                <a:tc>
                  <a:txBody>
                    <a:bodyPr/>
                    <a:lstStyle/>
                    <a:p>
                      <a:pPr algn="ctr"/>
                      <a:r>
                        <a:rPr lang="en-US" sz="2000" b="1" dirty="0">
                          <a:solidFill>
                            <a:srgbClr val="FF0000"/>
                          </a:solidFill>
                          <a:latin typeface="Gotham Rounded Book" pitchFamily="50" charset="0"/>
                        </a:rPr>
                        <a:t>?</a:t>
                      </a:r>
                    </a:p>
                  </a:txBody>
                  <a:tcPr anchor="ctr">
                    <a:solidFill>
                      <a:schemeClr val="bg1">
                        <a:lumMod val="95000"/>
                      </a:schemeClr>
                    </a:solidFill>
                  </a:tcPr>
                </a:tc>
                <a:extLst>
                  <a:ext uri="{0D108BD9-81ED-4DB2-BD59-A6C34878D82A}">
                    <a16:rowId xmlns:a16="http://schemas.microsoft.com/office/drawing/2014/main" val="4200128015"/>
                  </a:ext>
                </a:extLst>
              </a:tr>
            </a:tbl>
          </a:graphicData>
        </a:graphic>
      </p:graphicFrame>
    </p:spTree>
    <p:extLst>
      <p:ext uri="{BB962C8B-B14F-4D97-AF65-F5344CB8AC3E}">
        <p14:creationId xmlns:p14="http://schemas.microsoft.com/office/powerpoint/2010/main" val="89999980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F2418B-FD00-4D34-BFFB-457FFC19237F}"/>
              </a:ext>
            </a:extLst>
          </p:cNvPr>
          <p:cNvGrpSpPr/>
          <p:nvPr/>
        </p:nvGrpSpPr>
        <p:grpSpPr>
          <a:xfrm>
            <a:off x="2286000" y="1471717"/>
            <a:ext cx="5836325" cy="856948"/>
            <a:chOff x="2286000" y="1471717"/>
            <a:chExt cx="5836325" cy="856948"/>
          </a:xfrm>
        </p:grpSpPr>
        <p:sp>
          <p:nvSpPr>
            <p:cNvPr id="11" name="Rectangle: Rounded Corners 10">
              <a:extLst>
                <a:ext uri="{FF2B5EF4-FFF2-40B4-BE49-F238E27FC236}">
                  <a16:creationId xmlns:a16="http://schemas.microsoft.com/office/drawing/2014/main" id="{AAF90909-28F4-4EA7-B514-BA6E0D55FFAF}"/>
                </a:ext>
              </a:extLst>
            </p:cNvPr>
            <p:cNvSpPr/>
            <p:nvPr/>
          </p:nvSpPr>
          <p:spPr>
            <a:xfrm>
              <a:off x="2322386" y="1552303"/>
              <a:ext cx="5799939" cy="776362"/>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Rounded Corners 11">
              <a:extLst>
                <a:ext uri="{FF2B5EF4-FFF2-40B4-BE49-F238E27FC236}">
                  <a16:creationId xmlns:a16="http://schemas.microsoft.com/office/drawing/2014/main" id="{27367E1E-418A-44B6-8C76-7FC1B04EF842}"/>
                </a:ext>
              </a:extLst>
            </p:cNvPr>
            <p:cNvSpPr/>
            <p:nvPr/>
          </p:nvSpPr>
          <p:spPr>
            <a:xfrm>
              <a:off x="2286000" y="1471717"/>
              <a:ext cx="5771628" cy="815022"/>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otham Rounded Book" pitchFamily="50" charset="0"/>
              </a:endParaRPr>
            </a:p>
          </p:txBody>
        </p:sp>
      </p:gr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3" name="TextBox 2">
            <a:extLst>
              <a:ext uri="{FF2B5EF4-FFF2-40B4-BE49-F238E27FC236}">
                <a16:creationId xmlns:a16="http://schemas.microsoft.com/office/drawing/2014/main" id="{6252095E-B8F8-41F9-A9FB-77B75444D862}"/>
              </a:ext>
            </a:extLst>
          </p:cNvPr>
          <p:cNvSpPr txBox="1"/>
          <p:nvPr/>
        </p:nvSpPr>
        <p:spPr>
          <a:xfrm>
            <a:off x="2292955" y="1602229"/>
            <a:ext cx="5327046" cy="553998"/>
          </a:xfrm>
          <a:prstGeom prst="rect">
            <a:avLst/>
          </a:prstGeom>
          <a:noFill/>
        </p:spPr>
        <p:txBody>
          <a:bodyPr wrap="square" rtlCol="0">
            <a:spAutoFit/>
          </a:bodyPr>
          <a:lstStyle/>
          <a:p>
            <a:pPr algn="ctr"/>
            <a:r>
              <a:rPr lang="en-US" sz="1500" dirty="0">
                <a:latin typeface="Gotham Rounded Book" pitchFamily="50" charset="0"/>
              </a:rPr>
              <a:t>To find the nearest neighbors, we will calculate Euclidean distance</a:t>
            </a:r>
          </a:p>
        </p:txBody>
      </p:sp>
      <p:pic>
        <p:nvPicPr>
          <p:cNvPr id="9" name="Picture 8">
            <a:extLst>
              <a:ext uri="{FF2B5EF4-FFF2-40B4-BE49-F238E27FC236}">
                <a16:creationId xmlns:a16="http://schemas.microsoft.com/office/drawing/2014/main" id="{FAD34696-F2FA-468F-8309-4E1FEF4B1B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751" r="937" b="48151"/>
          <a:stretch/>
        </p:blipFill>
        <p:spPr>
          <a:xfrm>
            <a:off x="3124200" y="2895600"/>
            <a:ext cx="2658628" cy="2760549"/>
          </a:xfrm>
          <a:prstGeom prst="rect">
            <a:avLst/>
          </a:prstGeom>
        </p:spPr>
      </p:pic>
      <p:sp>
        <p:nvSpPr>
          <p:cNvPr id="10" name="Thought Bubble: Cloud 9">
            <a:extLst>
              <a:ext uri="{FF2B5EF4-FFF2-40B4-BE49-F238E27FC236}">
                <a16:creationId xmlns:a16="http://schemas.microsoft.com/office/drawing/2014/main" id="{AEE6C362-10C3-411B-8BC6-6D0B875AB5E8}"/>
              </a:ext>
            </a:extLst>
          </p:cNvPr>
          <p:cNvSpPr/>
          <p:nvPr/>
        </p:nvSpPr>
        <p:spPr>
          <a:xfrm>
            <a:off x="6438900" y="2667000"/>
            <a:ext cx="3124200" cy="1600200"/>
          </a:xfrm>
          <a:prstGeom prst="cloudCallout">
            <a:avLst>
              <a:gd name="adj1" fmla="val -65432"/>
              <a:gd name="adj2" fmla="val 570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But, what is Euclidean distance?</a:t>
            </a:r>
          </a:p>
        </p:txBody>
      </p:sp>
    </p:spTree>
    <p:extLst>
      <p:ext uri="{BB962C8B-B14F-4D97-AF65-F5344CB8AC3E}">
        <p14:creationId xmlns:p14="http://schemas.microsoft.com/office/powerpoint/2010/main" val="415394165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4" name="Rectangle 3">
            <a:extLst>
              <a:ext uri="{FF2B5EF4-FFF2-40B4-BE49-F238E27FC236}">
                <a16:creationId xmlns:a16="http://schemas.microsoft.com/office/drawing/2014/main" id="{A4DA73A5-C727-452B-A2B1-B4EF9C15A733}"/>
              </a:ext>
            </a:extLst>
          </p:cNvPr>
          <p:cNvSpPr/>
          <p:nvPr/>
        </p:nvSpPr>
        <p:spPr>
          <a:xfrm>
            <a:off x="1880583" y="1453109"/>
            <a:ext cx="8436377" cy="553998"/>
          </a:xfrm>
          <a:prstGeom prst="rect">
            <a:avLst/>
          </a:prstGeom>
        </p:spPr>
        <p:txBody>
          <a:bodyPr wrap="square">
            <a:spAutoFit/>
          </a:bodyPr>
          <a:lstStyle/>
          <a:p>
            <a:r>
              <a:rPr lang="en-US" sz="1500" dirty="0">
                <a:latin typeface="Gotham Rounded Book" pitchFamily="50" charset="0"/>
              </a:rPr>
              <a:t> According to the </a:t>
            </a:r>
            <a:r>
              <a:rPr lang="en-US" sz="1500" b="1" dirty="0">
                <a:latin typeface="Gotham Rounded Book" pitchFamily="50" charset="0"/>
              </a:rPr>
              <a:t>Euclidean distance</a:t>
            </a:r>
            <a:r>
              <a:rPr lang="en-US" sz="1500" dirty="0">
                <a:latin typeface="Gotham Rounded Book" pitchFamily="50" charset="0"/>
              </a:rPr>
              <a:t> formula, the </a:t>
            </a:r>
            <a:r>
              <a:rPr lang="en-US" sz="1500" b="1" dirty="0">
                <a:latin typeface="Gotham Rounded Book" pitchFamily="50" charset="0"/>
              </a:rPr>
              <a:t>distance </a:t>
            </a:r>
            <a:r>
              <a:rPr lang="en-US" sz="1500" dirty="0">
                <a:latin typeface="Gotham Rounded Book" pitchFamily="50" charset="0"/>
              </a:rPr>
              <a:t>between two points in the plane with coordinates (x, y) and (a, b) is given by:				</a:t>
            </a:r>
            <a:endParaRPr lang="en-US" sz="1500" b="1" dirty="0">
              <a:highlight>
                <a:srgbClr val="FFFFFF"/>
              </a:highlight>
              <a:latin typeface="Gotham Rounded Book" pitchFamily="50" charset="0"/>
            </a:endParaRPr>
          </a:p>
        </p:txBody>
      </p:sp>
      <p:pic>
        <p:nvPicPr>
          <p:cNvPr id="15" name="Picture 14">
            <a:extLst>
              <a:ext uri="{FF2B5EF4-FFF2-40B4-BE49-F238E27FC236}">
                <a16:creationId xmlns:a16="http://schemas.microsoft.com/office/drawing/2014/main" id="{5A5EDC08-9B44-4652-BB70-3E898EAF22A3}"/>
              </a:ext>
            </a:extLst>
          </p:cNvPr>
          <p:cNvPicPr>
            <a:picLocks noChangeAspect="1"/>
          </p:cNvPicPr>
          <p:nvPr/>
        </p:nvPicPr>
        <p:blipFill>
          <a:blip r:embed="rId3"/>
          <a:stretch>
            <a:fillRect/>
          </a:stretch>
        </p:blipFill>
        <p:spPr>
          <a:xfrm>
            <a:off x="2362199" y="3467100"/>
            <a:ext cx="7258050" cy="2676525"/>
          </a:xfrm>
          <a:prstGeom prst="rect">
            <a:avLst/>
          </a:prstGeom>
        </p:spPr>
      </p:pic>
      <p:sp>
        <p:nvSpPr>
          <p:cNvPr id="3" name="Rectangle 2">
            <a:extLst>
              <a:ext uri="{FF2B5EF4-FFF2-40B4-BE49-F238E27FC236}">
                <a16:creationId xmlns:a16="http://schemas.microsoft.com/office/drawing/2014/main" id="{08BB918A-A2C8-4CA6-A9D4-2924EFA3F37A}"/>
              </a:ext>
            </a:extLst>
          </p:cNvPr>
          <p:cNvSpPr/>
          <p:nvPr/>
        </p:nvSpPr>
        <p:spPr>
          <a:xfrm>
            <a:off x="4326402" y="2563780"/>
            <a:ext cx="3329643" cy="369332"/>
          </a:xfrm>
          <a:prstGeom prst="rect">
            <a:avLst/>
          </a:prstGeom>
          <a:ln w="31750">
            <a:solidFill>
              <a:schemeClr val="tx1"/>
            </a:solidFill>
          </a:ln>
        </p:spPr>
        <p:txBody>
          <a:bodyPr wrap="square">
            <a:spAutoFit/>
          </a:bodyPr>
          <a:lstStyle/>
          <a:p>
            <a:pPr algn="ctr"/>
            <a:r>
              <a:rPr lang="en-US" b="1" dirty="0" err="1">
                <a:solidFill>
                  <a:srgbClr val="750558"/>
                </a:solidFill>
                <a:latin typeface="Gotham Rounded Book" pitchFamily="50" charset="0"/>
              </a:rPr>
              <a:t>dist</a:t>
            </a:r>
            <a:r>
              <a:rPr lang="en-US" b="1" dirty="0">
                <a:solidFill>
                  <a:srgbClr val="750558"/>
                </a:solidFill>
                <a:latin typeface="Gotham Rounded Book" pitchFamily="50" charset="0"/>
              </a:rPr>
              <a:t>(d)= √(x - a)² + (y - b)²</a:t>
            </a:r>
            <a:endParaRPr lang="en-US" dirty="0">
              <a:solidFill>
                <a:srgbClr val="750558"/>
              </a:solidFill>
            </a:endParaRPr>
          </a:p>
        </p:txBody>
      </p:sp>
    </p:spTree>
    <p:extLst>
      <p:ext uri="{BB962C8B-B14F-4D97-AF65-F5344CB8AC3E}">
        <p14:creationId xmlns:p14="http://schemas.microsoft.com/office/powerpoint/2010/main" val="402756428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FF87A3F4-0016-4202-9BD0-20F5F831B537}"/>
              </a:ext>
            </a:extLst>
          </p:cNvPr>
          <p:cNvSpPr/>
          <p:nvPr/>
        </p:nvSpPr>
        <p:spPr>
          <a:xfrm>
            <a:off x="3385458" y="1484606"/>
            <a:ext cx="5269029" cy="735282"/>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Rounded Corners 31">
            <a:extLst>
              <a:ext uri="{FF2B5EF4-FFF2-40B4-BE49-F238E27FC236}">
                <a16:creationId xmlns:a16="http://schemas.microsoft.com/office/drawing/2014/main" id="{9F62D253-AA03-4A68-BD80-34200BA53277}"/>
              </a:ext>
            </a:extLst>
          </p:cNvPr>
          <p:cNvSpPr/>
          <p:nvPr/>
        </p:nvSpPr>
        <p:spPr>
          <a:xfrm>
            <a:off x="3384156" y="1397507"/>
            <a:ext cx="5191396" cy="764253"/>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otham Rounded Book" pitchFamily="50" charset="0"/>
            </a:endParaRPr>
          </a:p>
        </p:txBody>
      </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3" name="TextBox 2">
            <a:extLst>
              <a:ext uri="{FF2B5EF4-FFF2-40B4-BE49-F238E27FC236}">
                <a16:creationId xmlns:a16="http://schemas.microsoft.com/office/drawing/2014/main" id="{6252095E-B8F8-41F9-A9FB-77B75444D862}"/>
              </a:ext>
            </a:extLst>
          </p:cNvPr>
          <p:cNvSpPr txBox="1"/>
          <p:nvPr/>
        </p:nvSpPr>
        <p:spPr>
          <a:xfrm>
            <a:off x="3747998" y="1622053"/>
            <a:ext cx="4572000" cy="584775"/>
          </a:xfrm>
          <a:prstGeom prst="rect">
            <a:avLst/>
          </a:prstGeom>
          <a:noFill/>
        </p:spPr>
        <p:txBody>
          <a:bodyPr wrap="square" rtlCol="0">
            <a:spAutoFit/>
          </a:bodyPr>
          <a:lstStyle/>
          <a:p>
            <a:r>
              <a:rPr lang="en-US" sz="1600" dirty="0">
                <a:latin typeface="Gotham Rounded Book" pitchFamily="50" charset="0"/>
              </a:rPr>
              <a:t>Let’s calculate it to understand clearly:</a:t>
            </a:r>
          </a:p>
          <a:p>
            <a:endParaRPr lang="en-US" sz="1600" dirty="0">
              <a:latin typeface="Gotham Rounded Book" pitchFamily="50" charset="0"/>
            </a:endParaRPr>
          </a:p>
        </p:txBody>
      </p:sp>
      <p:grpSp>
        <p:nvGrpSpPr>
          <p:cNvPr id="54" name="Group 53">
            <a:extLst>
              <a:ext uri="{FF2B5EF4-FFF2-40B4-BE49-F238E27FC236}">
                <a16:creationId xmlns:a16="http://schemas.microsoft.com/office/drawing/2014/main" id="{0EC48621-E10B-4531-A0B1-0553082EA0BB}"/>
              </a:ext>
            </a:extLst>
          </p:cNvPr>
          <p:cNvGrpSpPr/>
          <p:nvPr/>
        </p:nvGrpSpPr>
        <p:grpSpPr>
          <a:xfrm>
            <a:off x="533400" y="2348865"/>
            <a:ext cx="5067300" cy="3272481"/>
            <a:chOff x="2552700" y="1905000"/>
            <a:chExt cx="6297706" cy="3810000"/>
          </a:xfrm>
        </p:grpSpPr>
        <p:pic>
          <p:nvPicPr>
            <p:cNvPr id="56" name="Picture 55">
              <a:extLst>
                <a:ext uri="{FF2B5EF4-FFF2-40B4-BE49-F238E27FC236}">
                  <a16:creationId xmlns:a16="http://schemas.microsoft.com/office/drawing/2014/main" id="{61D2469F-F885-4480-B992-66F4B8C236A5}"/>
                </a:ext>
              </a:extLst>
            </p:cNvPr>
            <p:cNvPicPr>
              <a:picLocks noChangeAspect="1"/>
            </p:cNvPicPr>
            <p:nvPr/>
          </p:nvPicPr>
          <p:blipFill>
            <a:blip r:embed="rId3"/>
            <a:stretch>
              <a:fillRect/>
            </a:stretch>
          </p:blipFill>
          <p:spPr>
            <a:xfrm>
              <a:off x="2552700" y="1905000"/>
              <a:ext cx="6297706" cy="3810000"/>
            </a:xfrm>
            <a:prstGeom prst="rect">
              <a:avLst/>
            </a:prstGeom>
          </p:spPr>
        </p:pic>
        <p:sp>
          <p:nvSpPr>
            <p:cNvPr id="57" name="Oval 56">
              <a:extLst>
                <a:ext uri="{FF2B5EF4-FFF2-40B4-BE49-F238E27FC236}">
                  <a16:creationId xmlns:a16="http://schemas.microsoft.com/office/drawing/2014/main" id="{0938B2D8-888A-4A1C-96A9-919B9CD62F5B}"/>
                </a:ext>
              </a:extLst>
            </p:cNvPr>
            <p:cNvSpPr/>
            <p:nvPr/>
          </p:nvSpPr>
          <p:spPr>
            <a:xfrm>
              <a:off x="5295900" y="3810000"/>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B5F73E3-8D69-4AC5-9255-E90C098A5A33}"/>
                </a:ext>
              </a:extLst>
            </p:cNvPr>
            <p:cNvSpPr/>
            <p:nvPr/>
          </p:nvSpPr>
          <p:spPr>
            <a:xfrm>
              <a:off x="3543300" y="4876800"/>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1AC8E99-60D8-4DB5-A1D9-07144FFEE133}"/>
                </a:ext>
              </a:extLst>
            </p:cNvPr>
            <p:cNvSpPr/>
            <p:nvPr/>
          </p:nvSpPr>
          <p:spPr>
            <a:xfrm>
              <a:off x="3733800" y="4038600"/>
              <a:ext cx="190500" cy="190500"/>
            </a:xfrm>
            <a:prstGeom prst="ellipse">
              <a:avLst/>
            </a:prstGeom>
            <a:solidFill>
              <a:srgbClr val="31C5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1323AC-DBF5-47E4-88AE-997B059D6249}"/>
                </a:ext>
              </a:extLst>
            </p:cNvPr>
            <p:cNvSpPr/>
            <p:nvPr/>
          </p:nvSpPr>
          <p:spPr>
            <a:xfrm>
              <a:off x="4610100" y="3694223"/>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CE4A30D-2EC6-4731-97F9-AB4A54047359}"/>
                </a:ext>
              </a:extLst>
            </p:cNvPr>
            <p:cNvSpPr/>
            <p:nvPr/>
          </p:nvSpPr>
          <p:spPr>
            <a:xfrm>
              <a:off x="4811617" y="3162300"/>
              <a:ext cx="190500" cy="190500"/>
            </a:xfrm>
            <a:prstGeom prst="ellipse">
              <a:avLst/>
            </a:prstGeom>
            <a:solidFill>
              <a:srgbClr val="31C5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9FC901-678F-444A-AAAE-0D5549D79D4F}"/>
                </a:ext>
              </a:extLst>
            </p:cNvPr>
            <p:cNvSpPr/>
            <p:nvPr/>
          </p:nvSpPr>
          <p:spPr>
            <a:xfrm>
              <a:off x="5094383" y="3279584"/>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54EE20F-D635-4CEE-996D-DD81E70E3FF5}"/>
                </a:ext>
              </a:extLst>
            </p:cNvPr>
            <p:cNvSpPr/>
            <p:nvPr/>
          </p:nvSpPr>
          <p:spPr>
            <a:xfrm>
              <a:off x="6521162" y="3322963"/>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0E19C36-E96E-4DBC-B6B6-4B2F73D7C35D}"/>
                </a:ext>
              </a:extLst>
            </p:cNvPr>
            <p:cNvSpPr/>
            <p:nvPr/>
          </p:nvSpPr>
          <p:spPr>
            <a:xfrm>
              <a:off x="6781894" y="3418213"/>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23B0940-688B-41A3-8D92-68AB36C67ECA}"/>
                </a:ext>
              </a:extLst>
            </p:cNvPr>
            <p:cNvSpPr/>
            <p:nvPr/>
          </p:nvSpPr>
          <p:spPr>
            <a:xfrm>
              <a:off x="6098772" y="2209800"/>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5FC1ED6-1097-40DB-886B-DFA3BDAF6098}"/>
                </a:ext>
              </a:extLst>
            </p:cNvPr>
            <p:cNvSpPr/>
            <p:nvPr/>
          </p:nvSpPr>
          <p:spPr>
            <a:xfrm>
              <a:off x="7581900" y="2971800"/>
              <a:ext cx="190500" cy="190500"/>
            </a:xfrm>
            <a:prstGeom prst="ellipse">
              <a:avLst/>
            </a:prstGeom>
            <a:solidFill>
              <a:srgbClr val="C42C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DB59EC0-D712-4270-9312-76285630A0DF}"/>
                </a:ext>
              </a:extLst>
            </p:cNvPr>
            <p:cNvSpPr/>
            <p:nvPr/>
          </p:nvSpPr>
          <p:spPr>
            <a:xfrm>
              <a:off x="5091404" y="3648878"/>
              <a:ext cx="190500" cy="1905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9FC6AAE-A077-407D-AF59-06193E042925}"/>
              </a:ext>
            </a:extLst>
          </p:cNvPr>
          <p:cNvSpPr/>
          <p:nvPr/>
        </p:nvSpPr>
        <p:spPr>
          <a:xfrm>
            <a:off x="5002780" y="4732468"/>
            <a:ext cx="6406929" cy="553998"/>
          </a:xfrm>
          <a:prstGeom prst="rect">
            <a:avLst/>
          </a:prstGeom>
        </p:spPr>
        <p:txBody>
          <a:bodyPr wrap="square">
            <a:spAutoFit/>
          </a:bodyPr>
          <a:lstStyle/>
          <a:p>
            <a:pPr algn="ctr"/>
            <a:r>
              <a:rPr lang="en-US" sz="1500" dirty="0">
                <a:latin typeface="Gotham Rounded Book" pitchFamily="50" charset="0"/>
              </a:rPr>
              <a:t>Similarly, we will calculate Euclidean distance of unknown data point from all the points in the dataset</a:t>
            </a:r>
          </a:p>
        </p:txBody>
      </p:sp>
      <p:grpSp>
        <p:nvGrpSpPr>
          <p:cNvPr id="27" name="Group 26">
            <a:extLst>
              <a:ext uri="{FF2B5EF4-FFF2-40B4-BE49-F238E27FC236}">
                <a16:creationId xmlns:a16="http://schemas.microsoft.com/office/drawing/2014/main" id="{14B53D87-CB59-4BCD-9ADB-8D73F693778E}"/>
              </a:ext>
            </a:extLst>
          </p:cNvPr>
          <p:cNvGrpSpPr/>
          <p:nvPr/>
        </p:nvGrpSpPr>
        <p:grpSpPr>
          <a:xfrm>
            <a:off x="2198596" y="2823519"/>
            <a:ext cx="7936004" cy="1548144"/>
            <a:chOff x="2198596" y="2823519"/>
            <a:chExt cx="7936004" cy="1548144"/>
          </a:xfrm>
        </p:grpSpPr>
        <p:grpSp>
          <p:nvGrpSpPr>
            <p:cNvPr id="6" name="Group 5">
              <a:extLst>
                <a:ext uri="{FF2B5EF4-FFF2-40B4-BE49-F238E27FC236}">
                  <a16:creationId xmlns:a16="http://schemas.microsoft.com/office/drawing/2014/main" id="{9F95820F-65F9-4D6C-9AEF-FDCD65E8C13D}"/>
                </a:ext>
              </a:extLst>
            </p:cNvPr>
            <p:cNvGrpSpPr/>
            <p:nvPr/>
          </p:nvGrpSpPr>
          <p:grpSpPr>
            <a:xfrm>
              <a:off x="2265478" y="2823519"/>
              <a:ext cx="7869122" cy="1143956"/>
              <a:chOff x="2265478" y="2823519"/>
              <a:chExt cx="7869122" cy="1143956"/>
            </a:xfrm>
          </p:grpSpPr>
          <p:sp>
            <p:nvSpPr>
              <p:cNvPr id="23" name="Rectangle 22">
                <a:extLst>
                  <a:ext uri="{FF2B5EF4-FFF2-40B4-BE49-F238E27FC236}">
                    <a16:creationId xmlns:a16="http://schemas.microsoft.com/office/drawing/2014/main" id="{AA38245F-448F-452B-B42A-DE8427A72526}"/>
                  </a:ext>
                </a:extLst>
              </p:cNvPr>
              <p:cNvSpPr/>
              <p:nvPr/>
            </p:nvSpPr>
            <p:spPr>
              <a:xfrm>
                <a:off x="5686221" y="2823519"/>
                <a:ext cx="4448379" cy="323165"/>
              </a:xfrm>
              <a:prstGeom prst="rect">
                <a:avLst/>
              </a:prstGeom>
            </p:spPr>
            <p:txBody>
              <a:bodyPr wrap="square">
                <a:spAutoFit/>
              </a:bodyPr>
              <a:lstStyle/>
              <a:p>
                <a:r>
                  <a:rPr lang="en-US" sz="1500" dirty="0" err="1">
                    <a:latin typeface="Gotham Rounded Book" pitchFamily="50" charset="0"/>
                  </a:rPr>
                  <a:t>dist</a:t>
                </a:r>
                <a:r>
                  <a:rPr lang="en-US" sz="1500" dirty="0">
                    <a:latin typeface="Gotham Rounded Book" pitchFamily="50" charset="0"/>
                  </a:rPr>
                  <a:t>(</a:t>
                </a:r>
                <a:r>
                  <a:rPr lang="en-US" sz="1500" b="1" dirty="0">
                    <a:latin typeface="Gotham Rounded Book" pitchFamily="50" charset="0"/>
                  </a:rPr>
                  <a:t>d1</a:t>
                </a:r>
                <a:r>
                  <a:rPr lang="en-US" sz="1500" dirty="0">
                    <a:latin typeface="Gotham Rounded Book" pitchFamily="50" charset="0"/>
                  </a:rPr>
                  <a:t>)= √(170-167)² + (57-51)² ~= 6.7</a:t>
                </a:r>
              </a:p>
            </p:txBody>
          </p:sp>
          <p:cxnSp>
            <p:nvCxnSpPr>
              <p:cNvPr id="5" name="Straight Connector 4">
                <a:extLst>
                  <a:ext uri="{FF2B5EF4-FFF2-40B4-BE49-F238E27FC236}">
                    <a16:creationId xmlns:a16="http://schemas.microsoft.com/office/drawing/2014/main" id="{6ADBDAAB-9FB8-4961-AAC5-37F25E2AFEF6}"/>
                  </a:ext>
                </a:extLst>
              </p:cNvPr>
              <p:cNvCxnSpPr>
                <a:cxnSpLocks/>
              </p:cNvCxnSpPr>
              <p:nvPr/>
            </p:nvCxnSpPr>
            <p:spPr>
              <a:xfrm flipV="1">
                <a:off x="2265478" y="3949959"/>
                <a:ext cx="299368" cy="17516"/>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8F91AF10-BF9D-49F6-B1B4-14AE5E24A672}"/>
                </a:ext>
              </a:extLst>
            </p:cNvPr>
            <p:cNvSpPr/>
            <p:nvPr/>
          </p:nvSpPr>
          <p:spPr>
            <a:xfrm>
              <a:off x="2198596" y="4048498"/>
              <a:ext cx="391454" cy="323165"/>
            </a:xfrm>
            <a:prstGeom prst="rect">
              <a:avLst/>
            </a:prstGeom>
          </p:spPr>
          <p:txBody>
            <a:bodyPr wrap="none">
              <a:spAutoFit/>
            </a:bodyPr>
            <a:lstStyle/>
            <a:p>
              <a:r>
                <a:rPr lang="en-US" sz="1500" b="1" dirty="0">
                  <a:latin typeface="Gotham Rounded Book" pitchFamily="50" charset="0"/>
                </a:rPr>
                <a:t>d1</a:t>
              </a:r>
              <a:endParaRPr lang="en-US" sz="1500" dirty="0"/>
            </a:p>
          </p:txBody>
        </p:sp>
      </p:grpSp>
      <p:grpSp>
        <p:nvGrpSpPr>
          <p:cNvPr id="40" name="Group 39">
            <a:extLst>
              <a:ext uri="{FF2B5EF4-FFF2-40B4-BE49-F238E27FC236}">
                <a16:creationId xmlns:a16="http://schemas.microsoft.com/office/drawing/2014/main" id="{7DB0D7C4-CB79-4F11-B663-A3BB3C6A5203}"/>
              </a:ext>
            </a:extLst>
          </p:cNvPr>
          <p:cNvGrpSpPr/>
          <p:nvPr/>
        </p:nvGrpSpPr>
        <p:grpSpPr>
          <a:xfrm>
            <a:off x="2706942" y="2750325"/>
            <a:ext cx="7398648" cy="1120352"/>
            <a:chOff x="2706942" y="2750325"/>
            <a:chExt cx="7398648" cy="1120352"/>
          </a:xfrm>
        </p:grpSpPr>
        <p:grpSp>
          <p:nvGrpSpPr>
            <p:cNvPr id="17" name="Group 16">
              <a:extLst>
                <a:ext uri="{FF2B5EF4-FFF2-40B4-BE49-F238E27FC236}">
                  <a16:creationId xmlns:a16="http://schemas.microsoft.com/office/drawing/2014/main" id="{560DCA69-D54A-434E-B720-94B3ADA5677A}"/>
                </a:ext>
              </a:extLst>
            </p:cNvPr>
            <p:cNvGrpSpPr/>
            <p:nvPr/>
          </p:nvGrpSpPr>
          <p:grpSpPr>
            <a:xfrm>
              <a:off x="2706942" y="2750325"/>
              <a:ext cx="7398648" cy="1120352"/>
              <a:chOff x="2706942" y="2750325"/>
              <a:chExt cx="7398648" cy="1120352"/>
            </a:xfrm>
          </p:grpSpPr>
          <p:sp>
            <p:nvSpPr>
              <p:cNvPr id="77" name="Rectangle 76">
                <a:extLst>
                  <a:ext uri="{FF2B5EF4-FFF2-40B4-BE49-F238E27FC236}">
                    <a16:creationId xmlns:a16="http://schemas.microsoft.com/office/drawing/2014/main" id="{43623F30-A4DA-49B3-A051-90D9B82539F6}"/>
                  </a:ext>
                </a:extLst>
              </p:cNvPr>
              <p:cNvSpPr/>
              <p:nvPr/>
            </p:nvSpPr>
            <p:spPr>
              <a:xfrm>
                <a:off x="5657211" y="3469447"/>
                <a:ext cx="4448379" cy="323165"/>
              </a:xfrm>
              <a:prstGeom prst="rect">
                <a:avLst/>
              </a:prstGeom>
            </p:spPr>
            <p:txBody>
              <a:bodyPr wrap="square">
                <a:spAutoFit/>
              </a:bodyPr>
              <a:lstStyle/>
              <a:p>
                <a:r>
                  <a:rPr lang="en-US" sz="1500" dirty="0" err="1">
                    <a:latin typeface="Gotham Rounded Book" pitchFamily="50" charset="0"/>
                  </a:rPr>
                  <a:t>dist</a:t>
                </a:r>
                <a:r>
                  <a:rPr lang="en-US" sz="1500" dirty="0">
                    <a:latin typeface="Gotham Rounded Book" pitchFamily="50" charset="0"/>
                  </a:rPr>
                  <a:t>(</a:t>
                </a:r>
                <a:r>
                  <a:rPr lang="en-US" sz="1500" b="1" dirty="0">
                    <a:latin typeface="Gotham Rounded Book" pitchFamily="50" charset="0"/>
                  </a:rPr>
                  <a:t>d2</a:t>
                </a:r>
                <a:r>
                  <a:rPr lang="en-US" sz="1500" dirty="0">
                    <a:latin typeface="Gotham Rounded Book" pitchFamily="50" charset="0"/>
                  </a:rPr>
                  <a:t>)= √(170-182)² + (57-62)² ~= 13</a:t>
                </a:r>
              </a:p>
            </p:txBody>
          </p:sp>
          <p:cxnSp>
            <p:nvCxnSpPr>
              <p:cNvPr id="78" name="Straight Connector 77">
                <a:extLst>
                  <a:ext uri="{FF2B5EF4-FFF2-40B4-BE49-F238E27FC236}">
                    <a16:creationId xmlns:a16="http://schemas.microsoft.com/office/drawing/2014/main" id="{1B23463F-402E-4506-80D5-2F87910E31A5}"/>
                  </a:ext>
                </a:extLst>
              </p:cNvPr>
              <p:cNvCxnSpPr>
                <a:cxnSpLocks/>
                <a:stCxn id="76" idx="7"/>
                <a:endCxn id="66" idx="3"/>
              </p:cNvCxnSpPr>
              <p:nvPr/>
            </p:nvCxnSpPr>
            <p:spPr>
              <a:xfrm flipV="1">
                <a:off x="2706942" y="2750325"/>
                <a:ext cx="702168" cy="1120352"/>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61510B13-E307-4E2D-904C-DF29B5AFB576}"/>
                </a:ext>
              </a:extLst>
            </p:cNvPr>
            <p:cNvSpPr/>
            <p:nvPr/>
          </p:nvSpPr>
          <p:spPr>
            <a:xfrm>
              <a:off x="2763924" y="2965522"/>
              <a:ext cx="437940" cy="323165"/>
            </a:xfrm>
            <a:prstGeom prst="rect">
              <a:avLst/>
            </a:prstGeom>
          </p:spPr>
          <p:txBody>
            <a:bodyPr wrap="none">
              <a:spAutoFit/>
            </a:bodyPr>
            <a:lstStyle/>
            <a:p>
              <a:r>
                <a:rPr lang="en-US" sz="1500" b="1" dirty="0">
                  <a:latin typeface="Gotham Rounded Book" pitchFamily="50" charset="0"/>
                </a:rPr>
                <a:t>d2</a:t>
              </a:r>
              <a:endParaRPr lang="en-US" sz="1500" dirty="0"/>
            </a:p>
          </p:txBody>
        </p:sp>
      </p:grpSp>
      <p:grpSp>
        <p:nvGrpSpPr>
          <p:cNvPr id="41" name="Group 40">
            <a:extLst>
              <a:ext uri="{FF2B5EF4-FFF2-40B4-BE49-F238E27FC236}">
                <a16:creationId xmlns:a16="http://schemas.microsoft.com/office/drawing/2014/main" id="{5BC2C75E-8DC5-4B1C-A186-31F699928095}"/>
              </a:ext>
            </a:extLst>
          </p:cNvPr>
          <p:cNvGrpSpPr/>
          <p:nvPr/>
        </p:nvGrpSpPr>
        <p:grpSpPr>
          <a:xfrm>
            <a:off x="2763924" y="3273810"/>
            <a:ext cx="8208876" cy="1150870"/>
            <a:chOff x="2763924" y="3273810"/>
            <a:chExt cx="8208876" cy="1150870"/>
          </a:xfrm>
        </p:grpSpPr>
        <p:grpSp>
          <p:nvGrpSpPr>
            <p:cNvPr id="25" name="Group 24">
              <a:extLst>
                <a:ext uri="{FF2B5EF4-FFF2-40B4-BE49-F238E27FC236}">
                  <a16:creationId xmlns:a16="http://schemas.microsoft.com/office/drawing/2014/main" id="{D7B66256-78D0-4E54-AA57-E1B8DE744411}"/>
                </a:ext>
              </a:extLst>
            </p:cNvPr>
            <p:cNvGrpSpPr/>
            <p:nvPr/>
          </p:nvGrpSpPr>
          <p:grpSpPr>
            <a:xfrm>
              <a:off x="2763924" y="3381565"/>
              <a:ext cx="8208876" cy="1043115"/>
              <a:chOff x="2763924" y="3381565"/>
              <a:chExt cx="8208876" cy="1043115"/>
            </a:xfrm>
          </p:grpSpPr>
          <p:sp>
            <p:nvSpPr>
              <p:cNvPr id="29" name="Rectangle 28">
                <a:extLst>
                  <a:ext uri="{FF2B5EF4-FFF2-40B4-BE49-F238E27FC236}">
                    <a16:creationId xmlns:a16="http://schemas.microsoft.com/office/drawing/2014/main" id="{ABA8520C-5107-493D-9CFD-FEDE1772B9C2}"/>
                  </a:ext>
                </a:extLst>
              </p:cNvPr>
              <p:cNvSpPr/>
              <p:nvPr/>
            </p:nvSpPr>
            <p:spPr>
              <a:xfrm>
                <a:off x="5691729" y="4093662"/>
                <a:ext cx="5281071" cy="331018"/>
              </a:xfrm>
              <a:prstGeom prst="rect">
                <a:avLst/>
              </a:prstGeom>
            </p:spPr>
            <p:txBody>
              <a:bodyPr wrap="square">
                <a:spAutoFit/>
              </a:bodyPr>
              <a:lstStyle/>
              <a:p>
                <a:r>
                  <a:rPr lang="en-US" sz="1500" dirty="0" err="1">
                    <a:latin typeface="Gotham Rounded Book" pitchFamily="50" charset="0"/>
                  </a:rPr>
                  <a:t>dist</a:t>
                </a:r>
                <a:r>
                  <a:rPr lang="en-US" sz="1500" dirty="0">
                    <a:latin typeface="Gotham Rounded Book" pitchFamily="50" charset="0"/>
                  </a:rPr>
                  <a:t>(</a:t>
                </a:r>
                <a:r>
                  <a:rPr lang="en-US" sz="1500" b="1" dirty="0">
                    <a:latin typeface="Gotham Rounded Book" pitchFamily="50" charset="0"/>
                  </a:rPr>
                  <a:t>d3</a:t>
                </a:r>
                <a:r>
                  <a:rPr lang="en-US" sz="1500" dirty="0">
                    <a:latin typeface="Gotham Rounded Book" pitchFamily="50" charset="0"/>
                  </a:rPr>
                  <a:t>)= √(170-176)² + (57-69)² ~= 13.4</a:t>
                </a:r>
              </a:p>
            </p:txBody>
          </p:sp>
          <p:cxnSp>
            <p:nvCxnSpPr>
              <p:cNvPr id="79" name="Straight Connector 78">
                <a:extLst>
                  <a:ext uri="{FF2B5EF4-FFF2-40B4-BE49-F238E27FC236}">
                    <a16:creationId xmlns:a16="http://schemas.microsoft.com/office/drawing/2014/main" id="{8190F3F6-AEA3-4232-B95B-B1A1ECE8D8FA}"/>
                  </a:ext>
                </a:extLst>
              </p:cNvPr>
              <p:cNvCxnSpPr>
                <a:cxnSpLocks/>
              </p:cNvCxnSpPr>
              <p:nvPr/>
            </p:nvCxnSpPr>
            <p:spPr>
              <a:xfrm flipV="1">
                <a:off x="2763924" y="3381565"/>
                <a:ext cx="1783049" cy="504097"/>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A3003D32-BB6A-4402-9C47-E26B3B3F65B2}"/>
                </a:ext>
              </a:extLst>
            </p:cNvPr>
            <p:cNvSpPr/>
            <p:nvPr/>
          </p:nvSpPr>
          <p:spPr>
            <a:xfrm>
              <a:off x="3497748" y="3273810"/>
              <a:ext cx="441146" cy="323165"/>
            </a:xfrm>
            <a:prstGeom prst="rect">
              <a:avLst/>
            </a:prstGeom>
          </p:spPr>
          <p:txBody>
            <a:bodyPr wrap="none">
              <a:spAutoFit/>
            </a:bodyPr>
            <a:lstStyle/>
            <a:p>
              <a:r>
                <a:rPr lang="en-US" sz="1500" b="1" dirty="0">
                  <a:latin typeface="Gotham Rounded Book" pitchFamily="50" charset="0"/>
                </a:rPr>
                <a:t>d3</a:t>
              </a:r>
              <a:endParaRPr lang="en-US" sz="1500" dirty="0"/>
            </a:p>
          </p:txBody>
        </p:sp>
      </p:grpSp>
      <p:sp>
        <p:nvSpPr>
          <p:cNvPr id="82" name="Oval 81">
            <a:extLst>
              <a:ext uri="{FF2B5EF4-FFF2-40B4-BE49-F238E27FC236}">
                <a16:creationId xmlns:a16="http://schemas.microsoft.com/office/drawing/2014/main" id="{E4ABBD1B-DE5A-428A-8D96-AF5CC9EC784F}"/>
              </a:ext>
            </a:extLst>
          </p:cNvPr>
          <p:cNvSpPr/>
          <p:nvPr/>
        </p:nvSpPr>
        <p:spPr>
          <a:xfrm>
            <a:off x="1886533" y="5863952"/>
            <a:ext cx="153281" cy="1636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D9B972B1-5C8E-4F3C-AD79-19D134B908BF}"/>
              </a:ext>
            </a:extLst>
          </p:cNvPr>
          <p:cNvSpPr txBox="1"/>
          <p:nvPr/>
        </p:nvSpPr>
        <p:spPr>
          <a:xfrm>
            <a:off x="2039814" y="5784182"/>
            <a:ext cx="2324100" cy="323165"/>
          </a:xfrm>
          <a:prstGeom prst="rect">
            <a:avLst/>
          </a:prstGeom>
          <a:noFill/>
        </p:spPr>
        <p:txBody>
          <a:bodyPr wrap="square" rtlCol="0">
            <a:spAutoFit/>
          </a:bodyPr>
          <a:lstStyle/>
          <a:p>
            <a:r>
              <a:rPr lang="en-US" sz="1500" dirty="0">
                <a:latin typeface="Gotham Rounded Book" pitchFamily="50" charset="0"/>
              </a:rPr>
              <a:t>Unknown data point</a:t>
            </a:r>
          </a:p>
        </p:txBody>
      </p:sp>
    </p:spTree>
    <p:extLst>
      <p:ext uri="{BB962C8B-B14F-4D97-AF65-F5344CB8AC3E}">
        <p14:creationId xmlns:p14="http://schemas.microsoft.com/office/powerpoint/2010/main" val="40096789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63D6A43-7FFD-4CC0-BB21-CB8962D6E22E}"/>
              </a:ext>
            </a:extLst>
          </p:cNvPr>
          <p:cNvGrpSpPr/>
          <p:nvPr/>
        </p:nvGrpSpPr>
        <p:grpSpPr>
          <a:xfrm>
            <a:off x="1832655" y="1364721"/>
            <a:ext cx="7675948" cy="742539"/>
            <a:chOff x="1832655" y="1364721"/>
            <a:chExt cx="7675948" cy="742539"/>
          </a:xfrm>
        </p:grpSpPr>
        <p:sp>
          <p:nvSpPr>
            <p:cNvPr id="28" name="Rectangle: Rounded Corners 27">
              <a:extLst>
                <a:ext uri="{FF2B5EF4-FFF2-40B4-BE49-F238E27FC236}">
                  <a16:creationId xmlns:a16="http://schemas.microsoft.com/office/drawing/2014/main" id="{C2597C50-A944-4B8F-8D98-0C0CF53E1B46}"/>
                </a:ext>
              </a:extLst>
            </p:cNvPr>
            <p:cNvSpPr/>
            <p:nvPr/>
          </p:nvSpPr>
          <p:spPr>
            <a:xfrm>
              <a:off x="1919679" y="1379258"/>
              <a:ext cx="7588924" cy="728002"/>
            </a:xfrm>
            <a:prstGeom prst="roundRect">
              <a:avLst/>
            </a:prstGeom>
            <a:solidFill>
              <a:srgbClr val="113B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Rounded Corners 30">
              <a:extLst>
                <a:ext uri="{FF2B5EF4-FFF2-40B4-BE49-F238E27FC236}">
                  <a16:creationId xmlns:a16="http://schemas.microsoft.com/office/drawing/2014/main" id="{324B3A00-6514-4602-9859-4075A88F47AA}"/>
                </a:ext>
              </a:extLst>
            </p:cNvPr>
            <p:cNvSpPr/>
            <p:nvPr/>
          </p:nvSpPr>
          <p:spPr>
            <a:xfrm>
              <a:off x="1832655" y="1364721"/>
              <a:ext cx="7626215" cy="691119"/>
            </a:xfrm>
            <a:prstGeom prst="roundRect">
              <a:avLst/>
            </a:prstGeom>
            <a:solidFill>
              <a:srgbClr val="AAE4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otham Rounded Book" pitchFamily="50" charset="0"/>
              </a:endParaRPr>
            </a:p>
          </p:txBody>
        </p:sp>
      </p:grpSp>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3" name="TextBox 2">
            <a:extLst>
              <a:ext uri="{FF2B5EF4-FFF2-40B4-BE49-F238E27FC236}">
                <a16:creationId xmlns:a16="http://schemas.microsoft.com/office/drawing/2014/main" id="{6252095E-B8F8-41F9-A9FB-77B75444D862}"/>
              </a:ext>
            </a:extLst>
          </p:cNvPr>
          <p:cNvSpPr txBox="1"/>
          <p:nvPr/>
        </p:nvSpPr>
        <p:spPr>
          <a:xfrm>
            <a:off x="1842571" y="1445472"/>
            <a:ext cx="7284261" cy="553998"/>
          </a:xfrm>
          <a:prstGeom prst="rect">
            <a:avLst/>
          </a:prstGeom>
          <a:noFill/>
        </p:spPr>
        <p:txBody>
          <a:bodyPr wrap="square" rtlCol="0">
            <a:spAutoFit/>
          </a:bodyPr>
          <a:lstStyle/>
          <a:p>
            <a:pPr algn="ctr"/>
            <a:r>
              <a:rPr lang="en-US" sz="1500" dirty="0">
                <a:latin typeface="Gotham Rounded Book" pitchFamily="50" charset="0"/>
              </a:rPr>
              <a:t>Hence, we have calculated the Euclidean distance of unknown data point from all the points as shown:</a:t>
            </a:r>
          </a:p>
        </p:txBody>
      </p:sp>
      <p:sp>
        <p:nvSpPr>
          <p:cNvPr id="6" name="TextBox 5">
            <a:extLst>
              <a:ext uri="{FF2B5EF4-FFF2-40B4-BE49-F238E27FC236}">
                <a16:creationId xmlns:a16="http://schemas.microsoft.com/office/drawing/2014/main" id="{2EFDF07D-5C8E-4470-8523-78A799CB05C1}"/>
              </a:ext>
            </a:extLst>
          </p:cNvPr>
          <p:cNvSpPr txBox="1"/>
          <p:nvPr/>
        </p:nvSpPr>
        <p:spPr>
          <a:xfrm>
            <a:off x="800100" y="3467100"/>
            <a:ext cx="3429000" cy="553998"/>
          </a:xfrm>
          <a:prstGeom prst="rect">
            <a:avLst/>
          </a:prstGeom>
          <a:noFill/>
        </p:spPr>
        <p:txBody>
          <a:bodyPr wrap="square" rtlCol="0">
            <a:spAutoFit/>
          </a:bodyPr>
          <a:lstStyle/>
          <a:p>
            <a:r>
              <a:rPr lang="en-US" sz="1500" dirty="0">
                <a:latin typeface="Gotham Rounded Book" pitchFamily="50" charset="0"/>
              </a:rPr>
              <a:t>Where (x1, y1) = (57, 170) whose class we have to classify</a:t>
            </a:r>
          </a:p>
        </p:txBody>
      </p:sp>
      <p:graphicFrame>
        <p:nvGraphicFramePr>
          <p:cNvPr id="18" name="Table 17">
            <a:extLst>
              <a:ext uri="{FF2B5EF4-FFF2-40B4-BE49-F238E27FC236}">
                <a16:creationId xmlns:a16="http://schemas.microsoft.com/office/drawing/2014/main" id="{62DE828D-6CE9-43FA-A5EA-BBEDE62AC82F}"/>
              </a:ext>
            </a:extLst>
          </p:cNvPr>
          <p:cNvGraphicFramePr>
            <a:graphicFrameLocks noGrp="1"/>
          </p:cNvGraphicFramePr>
          <p:nvPr>
            <p:extLst>
              <p:ext uri="{D42A27DB-BD31-4B8C-83A1-F6EECF244321}">
                <p14:modId xmlns:p14="http://schemas.microsoft.com/office/powerpoint/2010/main" val="2498425887"/>
              </p:ext>
            </p:extLst>
          </p:nvPr>
        </p:nvGraphicFramePr>
        <p:xfrm>
          <a:off x="4230936" y="2705100"/>
          <a:ext cx="5480050" cy="3225010"/>
        </p:xfrm>
        <a:graphic>
          <a:graphicData uri="http://schemas.openxmlformats.org/drawingml/2006/table">
            <a:tbl>
              <a:tblPr/>
              <a:tblGrid>
                <a:gridCol w="1155178">
                  <a:extLst>
                    <a:ext uri="{9D8B030D-6E8A-4147-A177-3AD203B41FA5}">
                      <a16:colId xmlns:a16="http://schemas.microsoft.com/office/drawing/2014/main" val="77949405"/>
                    </a:ext>
                  </a:extLst>
                </a:gridCol>
                <a:gridCol w="1098828">
                  <a:extLst>
                    <a:ext uri="{9D8B030D-6E8A-4147-A177-3AD203B41FA5}">
                      <a16:colId xmlns:a16="http://schemas.microsoft.com/office/drawing/2014/main" val="3513703698"/>
                    </a:ext>
                  </a:extLst>
                </a:gridCol>
                <a:gridCol w="1310140">
                  <a:extLst>
                    <a:ext uri="{9D8B030D-6E8A-4147-A177-3AD203B41FA5}">
                      <a16:colId xmlns:a16="http://schemas.microsoft.com/office/drawing/2014/main" val="2106499626"/>
                    </a:ext>
                  </a:extLst>
                </a:gridCol>
                <a:gridCol w="1915904">
                  <a:extLst>
                    <a:ext uri="{9D8B030D-6E8A-4147-A177-3AD203B41FA5}">
                      <a16:colId xmlns:a16="http://schemas.microsoft.com/office/drawing/2014/main" val="1612719762"/>
                    </a:ext>
                  </a:extLst>
                </a:gridCol>
              </a:tblGrid>
              <a:tr h="322501">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Euclidean Distance</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0921108"/>
                  </a:ext>
                </a:extLst>
              </a:tr>
              <a:tr h="322501">
                <a:tc>
                  <a:txBody>
                    <a:bodyPr/>
                    <a:lstStyle/>
                    <a:p>
                      <a:pPr algn="ct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73634783"/>
                  </a:ext>
                </a:extLst>
              </a:tr>
              <a:tr h="322501">
                <a:tc>
                  <a:txBody>
                    <a:bodyPr/>
                    <a:lstStyle/>
                    <a:p>
                      <a:pPr algn="ct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83760"/>
                  </a:ext>
                </a:extLst>
              </a:tr>
              <a:tr h="322501">
                <a:tc>
                  <a:txBody>
                    <a:bodyPr/>
                    <a:lstStyle/>
                    <a:p>
                      <a:pPr algn="ct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03281"/>
                  </a:ext>
                </a:extLst>
              </a:tr>
              <a:tr h="322501">
                <a:tc>
                  <a:txBody>
                    <a:bodyPr/>
                    <a:lstStyle/>
                    <a:p>
                      <a:pPr algn="ct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021668"/>
                  </a:ext>
                </a:extLst>
              </a:tr>
              <a:tr h="322501">
                <a:tc>
                  <a:txBody>
                    <a:bodyPr/>
                    <a:lstStyle/>
                    <a:p>
                      <a:pPr algn="ct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6189157"/>
                  </a:ext>
                </a:extLst>
              </a:tr>
              <a:tr h="322501">
                <a:tc>
                  <a:txBody>
                    <a:bodyPr/>
                    <a:lstStyle/>
                    <a:p>
                      <a:pPr algn="ctr" fontAlgn="b"/>
                      <a:r>
                        <a:rPr lang="en-US" sz="1600" b="0" i="0" u="none" strike="noStrike">
                          <a:solidFill>
                            <a:srgbClr val="000000"/>
                          </a:solidFill>
                          <a:effectLst/>
                          <a:latin typeface="Calibri" panose="020F0502020204030204" pitchFamily="34" charset="0"/>
                        </a:rPr>
                        <a:t>56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479407"/>
                  </a:ext>
                </a:extLst>
              </a:tr>
              <a:tr h="322501">
                <a:tc>
                  <a:txBody>
                    <a:bodyPr/>
                    <a:lstStyle/>
                    <a:p>
                      <a:pPr algn="ctr" fontAlgn="b"/>
                      <a:r>
                        <a:rPr lang="en-US" sz="1600" b="0" i="0" u="none" strike="noStrike">
                          <a:solidFill>
                            <a:srgbClr val="000000"/>
                          </a:solidFill>
                          <a:effectLst/>
                          <a:latin typeface="Calibri" panose="020F0502020204030204" pitchFamily="34" charset="0"/>
                        </a:rPr>
                        <a:t>58</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5062994"/>
                  </a:ext>
                </a:extLst>
              </a:tr>
              <a:tr h="322501">
                <a:tc>
                  <a:txBody>
                    <a:bodyPr/>
                    <a:lstStyle/>
                    <a:p>
                      <a:pPr algn="ctr" fontAlgn="b"/>
                      <a:r>
                        <a:rPr lang="en-US" sz="1600" b="0" i="0" u="none" strike="noStrike">
                          <a:solidFill>
                            <a:srgbClr val="000000"/>
                          </a:solidFill>
                          <a:effectLst/>
                          <a:latin typeface="Calibri" panose="020F0502020204030204" pitchFamily="34" charset="0"/>
                        </a:rPr>
                        <a:t>57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6676162"/>
                  </a:ext>
                </a:extLst>
              </a:tr>
              <a:tr h="322501">
                <a:tc>
                  <a:txBody>
                    <a:bodyPr/>
                    <a:lstStyle/>
                    <a:p>
                      <a:pPr algn="ctr" fontAlgn="b"/>
                      <a:r>
                        <a:rPr lang="en-US" sz="1600" b="0" i="0" u="none" strike="noStrike">
                          <a:solidFill>
                            <a:srgbClr val="000000"/>
                          </a:solidFill>
                          <a:effectLst/>
                          <a:latin typeface="Calibri" panose="020F0502020204030204" pitchFamily="34" charset="0"/>
                        </a:rPr>
                        <a:t>55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170</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47561908"/>
                  </a:ext>
                </a:extLst>
              </a:tr>
            </a:tbl>
          </a:graphicData>
        </a:graphic>
      </p:graphicFrame>
    </p:spTree>
    <p:extLst>
      <p:ext uri="{BB962C8B-B14F-4D97-AF65-F5344CB8AC3E}">
        <p14:creationId xmlns:p14="http://schemas.microsoft.com/office/powerpoint/2010/main" val="3281790233"/>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7" name="TextBox 6">
            <a:extLst>
              <a:ext uri="{FF2B5EF4-FFF2-40B4-BE49-F238E27FC236}">
                <a16:creationId xmlns:a16="http://schemas.microsoft.com/office/drawing/2014/main" id="{82416124-1988-47F8-98C6-A1916F117B37}"/>
              </a:ext>
            </a:extLst>
          </p:cNvPr>
          <p:cNvSpPr txBox="1"/>
          <p:nvPr/>
        </p:nvSpPr>
        <p:spPr>
          <a:xfrm>
            <a:off x="3146022" y="1296881"/>
            <a:ext cx="5905500" cy="323165"/>
          </a:xfrm>
          <a:prstGeom prst="rect">
            <a:avLst/>
          </a:prstGeom>
          <a:noFill/>
        </p:spPr>
        <p:txBody>
          <a:bodyPr wrap="square" rtlCol="0">
            <a:spAutoFit/>
          </a:bodyPr>
          <a:lstStyle/>
          <a:p>
            <a:r>
              <a:rPr lang="en-US" sz="1500" dirty="0">
                <a:latin typeface="Gotham Rounded Book" pitchFamily="50" charset="0"/>
              </a:rPr>
              <a:t>Now, lets calculate the nearest neighbor at k=3  </a:t>
            </a:r>
          </a:p>
        </p:txBody>
      </p:sp>
      <p:grpSp>
        <p:nvGrpSpPr>
          <p:cNvPr id="24" name="Group 23">
            <a:extLst>
              <a:ext uri="{FF2B5EF4-FFF2-40B4-BE49-F238E27FC236}">
                <a16:creationId xmlns:a16="http://schemas.microsoft.com/office/drawing/2014/main" id="{17D7A605-80AD-46E6-A3BF-53603FE3ECE6}"/>
              </a:ext>
            </a:extLst>
          </p:cNvPr>
          <p:cNvGrpSpPr/>
          <p:nvPr/>
        </p:nvGrpSpPr>
        <p:grpSpPr>
          <a:xfrm>
            <a:off x="6752167" y="3729705"/>
            <a:ext cx="2661045" cy="811664"/>
            <a:chOff x="6752167" y="3729705"/>
            <a:chExt cx="2661045" cy="811664"/>
          </a:xfrm>
        </p:grpSpPr>
        <p:cxnSp>
          <p:nvCxnSpPr>
            <p:cNvPr id="9" name="Straight Arrow Connector 8">
              <a:extLst>
                <a:ext uri="{FF2B5EF4-FFF2-40B4-BE49-F238E27FC236}">
                  <a16:creationId xmlns:a16="http://schemas.microsoft.com/office/drawing/2014/main" id="{D542BE32-392C-4EE2-97F5-B942F9404A16}"/>
                </a:ext>
              </a:extLst>
            </p:cNvPr>
            <p:cNvCxnSpPr>
              <a:cxnSpLocks/>
            </p:cNvCxnSpPr>
            <p:nvPr/>
          </p:nvCxnSpPr>
          <p:spPr>
            <a:xfrm flipH="1">
              <a:off x="6752167" y="3891288"/>
              <a:ext cx="113453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8DB0BC-51C2-491C-8718-4D7905D261C2}"/>
                </a:ext>
              </a:extLst>
            </p:cNvPr>
            <p:cNvCxnSpPr>
              <a:cxnSpLocks/>
            </p:cNvCxnSpPr>
            <p:nvPr/>
          </p:nvCxnSpPr>
          <p:spPr>
            <a:xfrm flipH="1">
              <a:off x="6858001" y="3891288"/>
              <a:ext cx="1028699" cy="311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72232-8261-4011-8105-FF3D4E747A4D}"/>
                </a:ext>
              </a:extLst>
            </p:cNvPr>
            <p:cNvCxnSpPr>
              <a:cxnSpLocks/>
            </p:cNvCxnSpPr>
            <p:nvPr/>
          </p:nvCxnSpPr>
          <p:spPr>
            <a:xfrm flipH="1">
              <a:off x="6886529" y="3891288"/>
              <a:ext cx="1000171" cy="65008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41235C-3C85-4A57-BDD8-9603D8E85410}"/>
                </a:ext>
              </a:extLst>
            </p:cNvPr>
            <p:cNvSpPr txBox="1"/>
            <p:nvPr/>
          </p:nvSpPr>
          <p:spPr>
            <a:xfrm>
              <a:off x="8003512" y="3729705"/>
              <a:ext cx="1409700" cy="323165"/>
            </a:xfrm>
            <a:prstGeom prst="rect">
              <a:avLst/>
            </a:prstGeom>
            <a:noFill/>
          </p:spPr>
          <p:txBody>
            <a:bodyPr wrap="square" rtlCol="0">
              <a:spAutoFit/>
            </a:bodyPr>
            <a:lstStyle/>
            <a:p>
              <a:r>
                <a:rPr lang="en-US" sz="1500" dirty="0">
                  <a:latin typeface="Gotham Rounded Book" pitchFamily="50" charset="0"/>
                </a:rPr>
                <a:t>k = 3</a:t>
              </a:r>
            </a:p>
          </p:txBody>
        </p:sp>
      </p:grpSp>
      <p:graphicFrame>
        <p:nvGraphicFramePr>
          <p:cNvPr id="16" name="Table 15">
            <a:extLst>
              <a:ext uri="{FF2B5EF4-FFF2-40B4-BE49-F238E27FC236}">
                <a16:creationId xmlns:a16="http://schemas.microsoft.com/office/drawing/2014/main" id="{15666188-369C-4D78-AECE-4688B873ABD9}"/>
              </a:ext>
            </a:extLst>
          </p:cNvPr>
          <p:cNvGraphicFramePr>
            <a:graphicFrameLocks noGrp="1"/>
          </p:cNvGraphicFramePr>
          <p:nvPr>
            <p:extLst>
              <p:ext uri="{D42A27DB-BD31-4B8C-83A1-F6EECF244321}">
                <p14:modId xmlns:p14="http://schemas.microsoft.com/office/powerpoint/2010/main" val="3891560792"/>
              </p:ext>
            </p:extLst>
          </p:nvPr>
        </p:nvGraphicFramePr>
        <p:xfrm>
          <a:off x="1638300" y="5173899"/>
          <a:ext cx="5113866" cy="655402"/>
        </p:xfrm>
        <a:graphic>
          <a:graphicData uri="http://schemas.openxmlformats.org/drawingml/2006/table">
            <a:tbl>
              <a:tblPr bandRow="1">
                <a:tableStyleId>{5940675A-B579-460E-94D1-54222C63F5DA}</a:tableStyleId>
              </a:tblPr>
              <a:tblGrid>
                <a:gridCol w="1704622">
                  <a:extLst>
                    <a:ext uri="{9D8B030D-6E8A-4147-A177-3AD203B41FA5}">
                      <a16:colId xmlns:a16="http://schemas.microsoft.com/office/drawing/2014/main" val="3182174146"/>
                    </a:ext>
                  </a:extLst>
                </a:gridCol>
                <a:gridCol w="1704622">
                  <a:extLst>
                    <a:ext uri="{9D8B030D-6E8A-4147-A177-3AD203B41FA5}">
                      <a16:colId xmlns:a16="http://schemas.microsoft.com/office/drawing/2014/main" val="3008538998"/>
                    </a:ext>
                  </a:extLst>
                </a:gridCol>
                <a:gridCol w="1704622">
                  <a:extLst>
                    <a:ext uri="{9D8B030D-6E8A-4147-A177-3AD203B41FA5}">
                      <a16:colId xmlns:a16="http://schemas.microsoft.com/office/drawing/2014/main" val="1494570378"/>
                    </a:ext>
                  </a:extLst>
                </a:gridCol>
              </a:tblGrid>
              <a:tr h="655402">
                <a:tc>
                  <a:txBody>
                    <a:bodyPr/>
                    <a:lstStyle/>
                    <a:p>
                      <a:pPr algn="ctr"/>
                      <a:r>
                        <a:rPr lang="en-US" sz="2000" b="1" dirty="0">
                          <a:latin typeface="Gotham Rounded Book" pitchFamily="50" charset="0"/>
                        </a:rPr>
                        <a:t>57 kg</a:t>
                      </a:r>
                    </a:p>
                  </a:txBody>
                  <a:tcPr anchor="ctr">
                    <a:solidFill>
                      <a:schemeClr val="bg1">
                        <a:lumMod val="95000"/>
                      </a:schemeClr>
                    </a:solidFill>
                  </a:tcPr>
                </a:tc>
                <a:tc>
                  <a:txBody>
                    <a:bodyPr/>
                    <a:lstStyle/>
                    <a:p>
                      <a:pPr algn="ctr"/>
                      <a:r>
                        <a:rPr lang="en-US" sz="2000" b="1" dirty="0">
                          <a:latin typeface="Gotham Rounded Book" pitchFamily="50" charset="0"/>
                        </a:rPr>
                        <a:t>170 cm</a:t>
                      </a:r>
                    </a:p>
                  </a:txBody>
                  <a:tcPr anchor="ctr">
                    <a:solidFill>
                      <a:schemeClr val="bg1">
                        <a:lumMod val="95000"/>
                      </a:schemeClr>
                    </a:solidFill>
                  </a:tcPr>
                </a:tc>
                <a:tc>
                  <a:txBody>
                    <a:bodyPr/>
                    <a:lstStyle/>
                    <a:p>
                      <a:pPr algn="ctr"/>
                      <a:r>
                        <a:rPr lang="en-US" sz="2000" b="1" dirty="0">
                          <a:solidFill>
                            <a:srgbClr val="FF0000"/>
                          </a:solidFill>
                          <a:latin typeface="Gotham Rounded Book" pitchFamily="50" charset="0"/>
                        </a:rPr>
                        <a:t>?</a:t>
                      </a:r>
                    </a:p>
                  </a:txBody>
                  <a:tcPr anchor="ctr">
                    <a:solidFill>
                      <a:schemeClr val="bg1">
                        <a:lumMod val="95000"/>
                      </a:schemeClr>
                    </a:solidFill>
                  </a:tcPr>
                </a:tc>
                <a:extLst>
                  <a:ext uri="{0D108BD9-81ED-4DB2-BD59-A6C34878D82A}">
                    <a16:rowId xmlns:a16="http://schemas.microsoft.com/office/drawing/2014/main" val="4200128015"/>
                  </a:ext>
                </a:extLst>
              </a:tr>
            </a:tbl>
          </a:graphicData>
        </a:graphic>
      </p:graphicFrame>
      <p:graphicFrame>
        <p:nvGraphicFramePr>
          <p:cNvPr id="28" name="Table 27">
            <a:extLst>
              <a:ext uri="{FF2B5EF4-FFF2-40B4-BE49-F238E27FC236}">
                <a16:creationId xmlns:a16="http://schemas.microsoft.com/office/drawing/2014/main" id="{FAAE672B-3B26-4623-99B9-705AA8183D9C}"/>
              </a:ext>
            </a:extLst>
          </p:cNvPr>
          <p:cNvGraphicFramePr>
            <a:graphicFrameLocks noGrp="1"/>
          </p:cNvGraphicFramePr>
          <p:nvPr>
            <p:extLst>
              <p:ext uri="{D42A27DB-BD31-4B8C-83A1-F6EECF244321}">
                <p14:modId xmlns:p14="http://schemas.microsoft.com/office/powerpoint/2010/main" val="1962706560"/>
              </p:ext>
            </p:extLst>
          </p:nvPr>
        </p:nvGraphicFramePr>
        <p:xfrm>
          <a:off x="1628660" y="1894565"/>
          <a:ext cx="4940300" cy="2794000"/>
        </p:xfrm>
        <a:graphic>
          <a:graphicData uri="http://schemas.openxmlformats.org/drawingml/2006/table">
            <a:tbl>
              <a:tblPr/>
              <a:tblGrid>
                <a:gridCol w="1041400">
                  <a:extLst>
                    <a:ext uri="{9D8B030D-6E8A-4147-A177-3AD203B41FA5}">
                      <a16:colId xmlns:a16="http://schemas.microsoft.com/office/drawing/2014/main" val="3127486847"/>
                    </a:ext>
                  </a:extLst>
                </a:gridCol>
                <a:gridCol w="990600">
                  <a:extLst>
                    <a:ext uri="{9D8B030D-6E8A-4147-A177-3AD203B41FA5}">
                      <a16:colId xmlns:a16="http://schemas.microsoft.com/office/drawing/2014/main" val="1736799474"/>
                    </a:ext>
                  </a:extLst>
                </a:gridCol>
                <a:gridCol w="1181100">
                  <a:extLst>
                    <a:ext uri="{9D8B030D-6E8A-4147-A177-3AD203B41FA5}">
                      <a16:colId xmlns:a16="http://schemas.microsoft.com/office/drawing/2014/main" val="3638395710"/>
                    </a:ext>
                  </a:extLst>
                </a:gridCol>
                <a:gridCol w="1727200">
                  <a:extLst>
                    <a:ext uri="{9D8B030D-6E8A-4147-A177-3AD203B41FA5}">
                      <a16:colId xmlns:a16="http://schemas.microsoft.com/office/drawing/2014/main" val="3426566188"/>
                    </a:ext>
                  </a:extLst>
                </a:gridCol>
              </a:tblGrid>
              <a:tr h="279400">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Euclidean Distance</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193434"/>
                  </a:ext>
                </a:extLst>
              </a:tr>
              <a:tr h="279400">
                <a:tc>
                  <a:txBody>
                    <a:bodyPr/>
                    <a:lstStyle/>
                    <a:p>
                      <a:pPr algn="ct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5118950"/>
                  </a:ext>
                </a:extLst>
              </a:tr>
              <a:tr h="279400">
                <a:tc>
                  <a:txBody>
                    <a:bodyPr/>
                    <a:lstStyle/>
                    <a:p>
                      <a:pPr algn="ct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898544"/>
                  </a:ext>
                </a:extLst>
              </a:tr>
              <a:tr h="279400">
                <a:tc>
                  <a:txBody>
                    <a:bodyPr/>
                    <a:lstStyle/>
                    <a:p>
                      <a:pPr algn="ct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9530076"/>
                  </a:ext>
                </a:extLst>
              </a:tr>
              <a:tr h="279400">
                <a:tc>
                  <a:txBody>
                    <a:bodyPr/>
                    <a:lstStyle/>
                    <a:p>
                      <a:pPr algn="ct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21134"/>
                  </a:ext>
                </a:extLst>
              </a:tr>
              <a:tr h="279400">
                <a:tc>
                  <a:txBody>
                    <a:bodyPr/>
                    <a:lstStyle/>
                    <a:p>
                      <a:pPr algn="ct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790051"/>
                  </a:ext>
                </a:extLst>
              </a:tr>
              <a:tr h="279400">
                <a:tc>
                  <a:txBody>
                    <a:bodyPr/>
                    <a:lstStyle/>
                    <a:p>
                      <a:pPr algn="ctr" fontAlgn="b"/>
                      <a:r>
                        <a:rPr lang="en-US" sz="1600" b="0" i="0" u="none" strike="noStrike">
                          <a:solidFill>
                            <a:srgbClr val="000000"/>
                          </a:solidFill>
                          <a:effectLst/>
                          <a:latin typeface="Calibri" panose="020F0502020204030204" pitchFamily="34" charset="0"/>
                        </a:rPr>
                        <a:t>56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78396"/>
                  </a:ext>
                </a:extLst>
              </a:tr>
              <a:tr h="279400">
                <a:tc>
                  <a:txBody>
                    <a:bodyPr/>
                    <a:lstStyle/>
                    <a:p>
                      <a:pPr algn="ctr" fontAlgn="b"/>
                      <a:r>
                        <a:rPr lang="en-US" sz="1600" b="0" i="0" u="none" strike="noStrike">
                          <a:solidFill>
                            <a:srgbClr val="000000"/>
                          </a:solidFill>
                          <a:effectLst/>
                          <a:latin typeface="Calibri" panose="020F0502020204030204" pitchFamily="34" charset="0"/>
                        </a:rPr>
                        <a:t>58</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86192718"/>
                  </a:ext>
                </a:extLst>
              </a:tr>
              <a:tr h="279400">
                <a:tc>
                  <a:txBody>
                    <a:bodyPr/>
                    <a:lstStyle/>
                    <a:p>
                      <a:pPr algn="ctr" fontAlgn="b"/>
                      <a:r>
                        <a:rPr lang="en-US" sz="1600" b="0" i="0" u="none" strike="noStrike">
                          <a:solidFill>
                            <a:srgbClr val="000000"/>
                          </a:solidFill>
                          <a:effectLst/>
                          <a:latin typeface="Calibri" panose="020F0502020204030204" pitchFamily="34" charset="0"/>
                        </a:rPr>
                        <a:t>57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65764815"/>
                  </a:ext>
                </a:extLst>
              </a:tr>
              <a:tr h="279400">
                <a:tc>
                  <a:txBody>
                    <a:bodyPr/>
                    <a:lstStyle/>
                    <a:p>
                      <a:pPr algn="ctr" fontAlgn="b"/>
                      <a:r>
                        <a:rPr lang="en-US" sz="1600" b="0" i="0" u="none" strike="noStrike">
                          <a:solidFill>
                            <a:srgbClr val="000000"/>
                          </a:solidFill>
                          <a:effectLst/>
                          <a:latin typeface="Calibri" panose="020F0502020204030204" pitchFamily="34" charset="0"/>
                        </a:rPr>
                        <a:t>55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170</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0437212"/>
                  </a:ext>
                </a:extLst>
              </a:tr>
            </a:tbl>
          </a:graphicData>
        </a:graphic>
      </p:graphicFrame>
    </p:spTree>
    <p:extLst>
      <p:ext uri="{BB962C8B-B14F-4D97-AF65-F5344CB8AC3E}">
        <p14:creationId xmlns:p14="http://schemas.microsoft.com/office/powerpoint/2010/main" val="197684005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A06D8418-D823-409B-AF0F-ECBCF142D183}"/>
              </a:ext>
            </a:extLst>
          </p:cNvPr>
          <p:cNvGraphicFramePr>
            <a:graphicFrameLocks noGrp="1"/>
          </p:cNvGraphicFramePr>
          <p:nvPr>
            <p:extLst>
              <p:ext uri="{D42A27DB-BD31-4B8C-83A1-F6EECF244321}">
                <p14:modId xmlns:p14="http://schemas.microsoft.com/office/powerpoint/2010/main" val="1410681735"/>
              </p:ext>
            </p:extLst>
          </p:nvPr>
        </p:nvGraphicFramePr>
        <p:xfrm>
          <a:off x="1628660" y="1894565"/>
          <a:ext cx="4940300" cy="2794000"/>
        </p:xfrm>
        <a:graphic>
          <a:graphicData uri="http://schemas.openxmlformats.org/drawingml/2006/table">
            <a:tbl>
              <a:tblPr/>
              <a:tblGrid>
                <a:gridCol w="1041400">
                  <a:extLst>
                    <a:ext uri="{9D8B030D-6E8A-4147-A177-3AD203B41FA5}">
                      <a16:colId xmlns:a16="http://schemas.microsoft.com/office/drawing/2014/main" val="3127486847"/>
                    </a:ext>
                  </a:extLst>
                </a:gridCol>
                <a:gridCol w="990600">
                  <a:extLst>
                    <a:ext uri="{9D8B030D-6E8A-4147-A177-3AD203B41FA5}">
                      <a16:colId xmlns:a16="http://schemas.microsoft.com/office/drawing/2014/main" val="1736799474"/>
                    </a:ext>
                  </a:extLst>
                </a:gridCol>
                <a:gridCol w="1181100">
                  <a:extLst>
                    <a:ext uri="{9D8B030D-6E8A-4147-A177-3AD203B41FA5}">
                      <a16:colId xmlns:a16="http://schemas.microsoft.com/office/drawing/2014/main" val="3638395710"/>
                    </a:ext>
                  </a:extLst>
                </a:gridCol>
                <a:gridCol w="1727200">
                  <a:extLst>
                    <a:ext uri="{9D8B030D-6E8A-4147-A177-3AD203B41FA5}">
                      <a16:colId xmlns:a16="http://schemas.microsoft.com/office/drawing/2014/main" val="3426566188"/>
                    </a:ext>
                  </a:extLst>
                </a:gridCol>
              </a:tblGrid>
              <a:tr h="279400">
                <a:tc>
                  <a:txBody>
                    <a:bodyPr/>
                    <a:lstStyle/>
                    <a:p>
                      <a:pPr algn="ctr" fontAlgn="b"/>
                      <a:r>
                        <a:rPr lang="en-US" sz="1600" b="1" i="0" u="none" strike="noStrike">
                          <a:solidFill>
                            <a:srgbClr val="000000"/>
                          </a:solidFill>
                          <a:effectLst/>
                          <a:latin typeface="Calibri" panose="020F0502020204030204" pitchFamily="34" charset="0"/>
                        </a:rPr>
                        <a:t>Weight(x2)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Height(y2)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Euclidean Distance</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193434"/>
                  </a:ext>
                </a:extLst>
              </a:tr>
              <a:tr h="279400">
                <a:tc>
                  <a:txBody>
                    <a:bodyPr/>
                    <a:lstStyle/>
                    <a:p>
                      <a:pPr algn="ctr" fontAlgn="b"/>
                      <a:r>
                        <a:rPr lang="en-US" sz="1600" b="0" i="0" u="none" strike="noStrike">
                          <a:solidFill>
                            <a:srgbClr val="000000"/>
                          </a:solidFill>
                          <a:effectLst/>
                          <a:latin typeface="Calibri" panose="020F0502020204030204" pitchFamily="34" charset="0"/>
                        </a:rPr>
                        <a:t>51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5118950"/>
                  </a:ext>
                </a:extLst>
              </a:tr>
              <a:tr h="279400">
                <a:tc>
                  <a:txBody>
                    <a:bodyPr/>
                    <a:lstStyle/>
                    <a:p>
                      <a:pPr algn="ctr" fontAlgn="b"/>
                      <a:r>
                        <a:rPr lang="en-US" sz="1600" b="0" i="0" u="none" strike="noStrike">
                          <a:solidFill>
                            <a:srgbClr val="000000"/>
                          </a:solidFill>
                          <a:effectLst/>
                          <a:latin typeface="Calibri" panose="020F0502020204030204" pitchFamily="34" charset="0"/>
                        </a:rPr>
                        <a:t>62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898544"/>
                  </a:ext>
                </a:extLst>
              </a:tr>
              <a:tr h="279400">
                <a:tc>
                  <a:txBody>
                    <a:bodyPr/>
                    <a:lstStyle/>
                    <a:p>
                      <a:pPr algn="ctr" fontAlgn="b"/>
                      <a:r>
                        <a:rPr lang="en-US" sz="1600" b="0" i="0" u="none" strike="noStrike">
                          <a:solidFill>
                            <a:srgbClr val="000000"/>
                          </a:solidFill>
                          <a:effectLst/>
                          <a:latin typeface="Calibri" panose="020F0502020204030204" pitchFamily="34" charset="0"/>
                        </a:rPr>
                        <a:t>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9530076"/>
                  </a:ext>
                </a:extLst>
              </a:tr>
              <a:tr h="279400">
                <a:tc>
                  <a:txBody>
                    <a:bodyPr/>
                    <a:lstStyle/>
                    <a:p>
                      <a:pPr algn="ctr" fontAlgn="b"/>
                      <a:r>
                        <a:rPr lang="en-US" sz="1600" b="0" i="0" u="none" strike="noStrike">
                          <a:solidFill>
                            <a:srgbClr val="000000"/>
                          </a:solidFill>
                          <a:effectLst/>
                          <a:latin typeface="Calibri" panose="020F0502020204030204" pitchFamily="34" charset="0"/>
                        </a:rPr>
                        <a:t>64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21134"/>
                  </a:ext>
                </a:extLst>
              </a:tr>
              <a:tr h="279400">
                <a:tc>
                  <a:txBody>
                    <a:bodyPr/>
                    <a:lstStyle/>
                    <a:p>
                      <a:pPr algn="ctr" fontAlgn="b"/>
                      <a:r>
                        <a:rPr lang="en-US" sz="1600" b="0" i="0" u="none" strike="noStrike">
                          <a:solidFill>
                            <a:srgbClr val="000000"/>
                          </a:solidFill>
                          <a:effectLst/>
                          <a:latin typeface="Calibri" panose="020F0502020204030204" pitchFamily="34" charset="0"/>
                        </a:rPr>
                        <a:t>65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790051"/>
                  </a:ext>
                </a:extLst>
              </a:tr>
              <a:tr h="279400">
                <a:tc>
                  <a:txBody>
                    <a:bodyPr/>
                    <a:lstStyle/>
                    <a:p>
                      <a:pPr algn="ctr" fontAlgn="b"/>
                      <a:r>
                        <a:rPr lang="en-US" sz="1600" b="0" i="0" u="none" strike="noStrike">
                          <a:solidFill>
                            <a:srgbClr val="000000"/>
                          </a:solidFill>
                          <a:effectLst/>
                          <a:latin typeface="Calibri" panose="020F0502020204030204" pitchFamily="34" charset="0"/>
                        </a:rPr>
                        <a:t>56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78396"/>
                  </a:ext>
                </a:extLst>
              </a:tr>
              <a:tr h="279400">
                <a:tc>
                  <a:txBody>
                    <a:bodyPr/>
                    <a:lstStyle/>
                    <a:p>
                      <a:pPr algn="ctr" fontAlgn="b"/>
                      <a:r>
                        <a:rPr lang="en-US" sz="1600" b="0" i="0" u="none" strike="noStrike">
                          <a:solidFill>
                            <a:srgbClr val="000000"/>
                          </a:solidFill>
                          <a:effectLst/>
                          <a:latin typeface="Calibri" panose="020F0502020204030204" pitchFamily="34" charset="0"/>
                        </a:rPr>
                        <a:t>58</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169</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86192718"/>
                  </a:ext>
                </a:extLst>
              </a:tr>
              <a:tr h="279400">
                <a:tc>
                  <a:txBody>
                    <a:bodyPr/>
                    <a:lstStyle/>
                    <a:p>
                      <a:pPr algn="ctr" fontAlgn="b"/>
                      <a:r>
                        <a:rPr lang="en-US" sz="1600" b="0" i="0" u="none" strike="noStrike">
                          <a:solidFill>
                            <a:srgbClr val="000000"/>
                          </a:solidFill>
                          <a:effectLst/>
                          <a:latin typeface="Calibri" panose="020F0502020204030204" pitchFamily="34" charset="0"/>
                        </a:rPr>
                        <a:t>57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65764815"/>
                  </a:ext>
                </a:extLst>
              </a:tr>
              <a:tr h="279400">
                <a:tc>
                  <a:txBody>
                    <a:bodyPr/>
                    <a:lstStyle/>
                    <a:p>
                      <a:pPr algn="ctr" fontAlgn="b"/>
                      <a:r>
                        <a:rPr lang="en-US" sz="1600" b="0" i="0" u="none" strike="noStrike">
                          <a:solidFill>
                            <a:srgbClr val="000000"/>
                          </a:solidFill>
                          <a:effectLst/>
                          <a:latin typeface="Calibri" panose="020F0502020204030204" pitchFamily="34" charset="0"/>
                        </a:rPr>
                        <a:t>55</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170</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0437212"/>
                  </a:ext>
                </a:extLst>
              </a:tr>
            </a:tbl>
          </a:graphicData>
        </a:graphic>
      </p:graphicFrame>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7" name="TextBox 6">
            <a:extLst>
              <a:ext uri="{FF2B5EF4-FFF2-40B4-BE49-F238E27FC236}">
                <a16:creationId xmlns:a16="http://schemas.microsoft.com/office/drawing/2014/main" id="{82416124-1988-47F8-98C6-A1916F117B37}"/>
              </a:ext>
            </a:extLst>
          </p:cNvPr>
          <p:cNvSpPr txBox="1"/>
          <p:nvPr/>
        </p:nvSpPr>
        <p:spPr>
          <a:xfrm>
            <a:off x="952500" y="1334737"/>
            <a:ext cx="5905500" cy="323165"/>
          </a:xfrm>
          <a:prstGeom prst="rect">
            <a:avLst/>
          </a:prstGeom>
          <a:noFill/>
        </p:spPr>
        <p:txBody>
          <a:bodyPr wrap="square" rtlCol="0">
            <a:spAutoFit/>
          </a:bodyPr>
          <a:lstStyle/>
          <a:p>
            <a:r>
              <a:rPr lang="en-US" sz="1500" dirty="0">
                <a:latin typeface="Gotham Rounded Book" pitchFamily="50" charset="0"/>
              </a:rPr>
              <a:t>Now, lets calculate the nearest neighbor at k=3  </a:t>
            </a:r>
          </a:p>
        </p:txBody>
      </p:sp>
      <p:grpSp>
        <p:nvGrpSpPr>
          <p:cNvPr id="24" name="Group 23">
            <a:extLst>
              <a:ext uri="{FF2B5EF4-FFF2-40B4-BE49-F238E27FC236}">
                <a16:creationId xmlns:a16="http://schemas.microsoft.com/office/drawing/2014/main" id="{17D7A605-80AD-46E6-A3BF-53603FE3ECE6}"/>
              </a:ext>
            </a:extLst>
          </p:cNvPr>
          <p:cNvGrpSpPr/>
          <p:nvPr/>
        </p:nvGrpSpPr>
        <p:grpSpPr>
          <a:xfrm>
            <a:off x="6752167" y="3729705"/>
            <a:ext cx="2661045" cy="811664"/>
            <a:chOff x="6752167" y="3729705"/>
            <a:chExt cx="2661045" cy="811664"/>
          </a:xfrm>
        </p:grpSpPr>
        <p:cxnSp>
          <p:nvCxnSpPr>
            <p:cNvPr id="9" name="Straight Arrow Connector 8">
              <a:extLst>
                <a:ext uri="{FF2B5EF4-FFF2-40B4-BE49-F238E27FC236}">
                  <a16:creationId xmlns:a16="http://schemas.microsoft.com/office/drawing/2014/main" id="{D542BE32-392C-4EE2-97F5-B942F9404A16}"/>
                </a:ext>
              </a:extLst>
            </p:cNvPr>
            <p:cNvCxnSpPr>
              <a:cxnSpLocks/>
            </p:cNvCxnSpPr>
            <p:nvPr/>
          </p:nvCxnSpPr>
          <p:spPr>
            <a:xfrm flipH="1">
              <a:off x="6752167" y="3891288"/>
              <a:ext cx="113453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8DB0BC-51C2-491C-8718-4D7905D261C2}"/>
                </a:ext>
              </a:extLst>
            </p:cNvPr>
            <p:cNvCxnSpPr>
              <a:cxnSpLocks/>
            </p:cNvCxnSpPr>
            <p:nvPr/>
          </p:nvCxnSpPr>
          <p:spPr>
            <a:xfrm flipH="1">
              <a:off x="6858001" y="3891288"/>
              <a:ext cx="1028699" cy="311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72232-8261-4011-8105-FF3D4E747A4D}"/>
                </a:ext>
              </a:extLst>
            </p:cNvPr>
            <p:cNvCxnSpPr>
              <a:cxnSpLocks/>
            </p:cNvCxnSpPr>
            <p:nvPr/>
          </p:nvCxnSpPr>
          <p:spPr>
            <a:xfrm flipH="1">
              <a:off x="6886529" y="3891288"/>
              <a:ext cx="1000171" cy="65008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41235C-3C85-4A57-BDD8-9603D8E85410}"/>
                </a:ext>
              </a:extLst>
            </p:cNvPr>
            <p:cNvSpPr txBox="1"/>
            <p:nvPr/>
          </p:nvSpPr>
          <p:spPr>
            <a:xfrm>
              <a:off x="8003512" y="3729705"/>
              <a:ext cx="1409700" cy="323165"/>
            </a:xfrm>
            <a:prstGeom prst="rect">
              <a:avLst/>
            </a:prstGeom>
            <a:noFill/>
          </p:spPr>
          <p:txBody>
            <a:bodyPr wrap="square" rtlCol="0">
              <a:spAutoFit/>
            </a:bodyPr>
            <a:lstStyle/>
            <a:p>
              <a:r>
                <a:rPr lang="en-US" sz="1500" dirty="0">
                  <a:latin typeface="Gotham Rounded Book" pitchFamily="50" charset="0"/>
                </a:rPr>
                <a:t>k = 3</a:t>
              </a:r>
            </a:p>
          </p:txBody>
        </p:sp>
      </p:grpSp>
      <p:graphicFrame>
        <p:nvGraphicFramePr>
          <p:cNvPr id="16" name="Table 15">
            <a:extLst>
              <a:ext uri="{FF2B5EF4-FFF2-40B4-BE49-F238E27FC236}">
                <a16:creationId xmlns:a16="http://schemas.microsoft.com/office/drawing/2014/main" id="{15666188-369C-4D78-AECE-4688B873ABD9}"/>
              </a:ext>
            </a:extLst>
          </p:cNvPr>
          <p:cNvGraphicFramePr>
            <a:graphicFrameLocks noGrp="1"/>
          </p:cNvGraphicFramePr>
          <p:nvPr/>
        </p:nvGraphicFramePr>
        <p:xfrm>
          <a:off x="1638300" y="5173898"/>
          <a:ext cx="5705061" cy="830623"/>
        </p:xfrm>
        <a:graphic>
          <a:graphicData uri="http://schemas.openxmlformats.org/drawingml/2006/table">
            <a:tbl>
              <a:tblPr bandRow="1">
                <a:tableStyleId>{5940675A-B579-460E-94D1-54222C63F5DA}</a:tableStyleId>
              </a:tblPr>
              <a:tblGrid>
                <a:gridCol w="1901687">
                  <a:extLst>
                    <a:ext uri="{9D8B030D-6E8A-4147-A177-3AD203B41FA5}">
                      <a16:colId xmlns:a16="http://schemas.microsoft.com/office/drawing/2014/main" val="3182174146"/>
                    </a:ext>
                  </a:extLst>
                </a:gridCol>
                <a:gridCol w="1901687">
                  <a:extLst>
                    <a:ext uri="{9D8B030D-6E8A-4147-A177-3AD203B41FA5}">
                      <a16:colId xmlns:a16="http://schemas.microsoft.com/office/drawing/2014/main" val="3008538998"/>
                    </a:ext>
                  </a:extLst>
                </a:gridCol>
                <a:gridCol w="1901687">
                  <a:extLst>
                    <a:ext uri="{9D8B030D-6E8A-4147-A177-3AD203B41FA5}">
                      <a16:colId xmlns:a16="http://schemas.microsoft.com/office/drawing/2014/main" val="1494570378"/>
                    </a:ext>
                  </a:extLst>
                </a:gridCol>
              </a:tblGrid>
              <a:tr h="830623">
                <a:tc>
                  <a:txBody>
                    <a:bodyPr/>
                    <a:lstStyle/>
                    <a:p>
                      <a:pPr algn="ctr"/>
                      <a:r>
                        <a:rPr lang="en-US" sz="2000" b="1" dirty="0">
                          <a:latin typeface="Gotham Rounded Book" pitchFamily="50" charset="0"/>
                        </a:rPr>
                        <a:t>57 kg</a:t>
                      </a:r>
                    </a:p>
                  </a:txBody>
                  <a:tcPr anchor="ctr">
                    <a:solidFill>
                      <a:schemeClr val="bg1">
                        <a:lumMod val="95000"/>
                      </a:schemeClr>
                    </a:solidFill>
                  </a:tcPr>
                </a:tc>
                <a:tc>
                  <a:txBody>
                    <a:bodyPr/>
                    <a:lstStyle/>
                    <a:p>
                      <a:pPr algn="ctr"/>
                      <a:r>
                        <a:rPr lang="en-US" sz="2000" b="1" dirty="0">
                          <a:latin typeface="Gotham Rounded Book" pitchFamily="50" charset="0"/>
                        </a:rPr>
                        <a:t>170 cm</a:t>
                      </a:r>
                    </a:p>
                  </a:txBody>
                  <a:tcPr anchor="ctr">
                    <a:solidFill>
                      <a:schemeClr val="bg1">
                        <a:lumMod val="95000"/>
                      </a:schemeClr>
                    </a:solidFill>
                  </a:tcPr>
                </a:tc>
                <a:tc>
                  <a:txBody>
                    <a:bodyPr/>
                    <a:lstStyle/>
                    <a:p>
                      <a:pPr algn="ctr"/>
                      <a:r>
                        <a:rPr lang="en-US" sz="2000" b="1" dirty="0">
                          <a:solidFill>
                            <a:srgbClr val="FF0000"/>
                          </a:solidFill>
                          <a:latin typeface="Gotham Rounded Book" pitchFamily="50" charset="0"/>
                        </a:rPr>
                        <a:t>?</a:t>
                      </a:r>
                    </a:p>
                  </a:txBody>
                  <a:tcPr anchor="ctr">
                    <a:solidFill>
                      <a:schemeClr val="bg1">
                        <a:lumMod val="95000"/>
                      </a:schemeClr>
                    </a:solidFill>
                  </a:tcPr>
                </a:tc>
                <a:extLst>
                  <a:ext uri="{0D108BD9-81ED-4DB2-BD59-A6C34878D82A}">
                    <a16:rowId xmlns:a16="http://schemas.microsoft.com/office/drawing/2014/main" val="4200128015"/>
                  </a:ext>
                </a:extLst>
              </a:tr>
            </a:tbl>
          </a:graphicData>
        </a:graphic>
      </p:graphicFrame>
      <p:sp>
        <p:nvSpPr>
          <p:cNvPr id="26" name="Rectangle 25">
            <a:extLst>
              <a:ext uri="{FF2B5EF4-FFF2-40B4-BE49-F238E27FC236}">
                <a16:creationId xmlns:a16="http://schemas.microsoft.com/office/drawing/2014/main" id="{75ECB1BF-4455-4732-8959-3B1D5C9B6421}"/>
              </a:ext>
            </a:extLst>
          </p:cNvPr>
          <p:cNvSpPr/>
          <p:nvPr/>
        </p:nvSpPr>
        <p:spPr>
          <a:xfrm>
            <a:off x="190500" y="1017553"/>
            <a:ext cx="9440193" cy="512576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hought Bubble: Cloud 11">
            <a:extLst>
              <a:ext uri="{FF2B5EF4-FFF2-40B4-BE49-F238E27FC236}">
                <a16:creationId xmlns:a16="http://schemas.microsoft.com/office/drawing/2014/main" id="{1EEE2D69-2149-40F7-89AC-E9B68FFEF8F7}"/>
              </a:ext>
            </a:extLst>
          </p:cNvPr>
          <p:cNvSpPr/>
          <p:nvPr/>
        </p:nvSpPr>
        <p:spPr>
          <a:xfrm>
            <a:off x="1614810" y="1634016"/>
            <a:ext cx="4154054" cy="2139841"/>
          </a:xfrm>
          <a:prstGeom prst="cloudCallout">
            <a:avLst>
              <a:gd name="adj1" fmla="val 67877"/>
              <a:gd name="adj2" fmla="val 416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Gotham Rounded Book" pitchFamily="50" charset="0"/>
              </a:rPr>
              <a:t>We have n=10, </a:t>
            </a:r>
          </a:p>
          <a:p>
            <a:pPr algn="ctr"/>
            <a:r>
              <a:rPr lang="en-US" sz="1500" dirty="0">
                <a:solidFill>
                  <a:schemeClr val="tx1"/>
                </a:solidFill>
                <a:latin typeface="Gotham Rounded Book" pitchFamily="50" charset="0"/>
              </a:rPr>
              <a:t>And sqrt(10)=3.1</a:t>
            </a:r>
          </a:p>
          <a:p>
            <a:pPr algn="ctr"/>
            <a:r>
              <a:rPr lang="en-US" sz="1500" dirty="0">
                <a:solidFill>
                  <a:schemeClr val="tx1"/>
                </a:solidFill>
                <a:latin typeface="Gotham Rounded Book" pitchFamily="50" charset="0"/>
              </a:rPr>
              <a:t>Hence, we have taken k=3</a:t>
            </a:r>
          </a:p>
        </p:txBody>
      </p:sp>
      <p:pic>
        <p:nvPicPr>
          <p:cNvPr id="13" name="Picture 12">
            <a:extLst>
              <a:ext uri="{FF2B5EF4-FFF2-40B4-BE49-F238E27FC236}">
                <a16:creationId xmlns:a16="http://schemas.microsoft.com/office/drawing/2014/main" id="{958B4353-56CF-4811-8B3D-6F8A1CFD34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6742647" y="2799865"/>
            <a:ext cx="2190750" cy="2290330"/>
          </a:xfrm>
          <a:prstGeom prst="rect">
            <a:avLst/>
          </a:prstGeom>
        </p:spPr>
      </p:pic>
    </p:spTree>
    <p:extLst>
      <p:ext uri="{BB962C8B-B14F-4D97-AF65-F5344CB8AC3E}">
        <p14:creationId xmlns:p14="http://schemas.microsoft.com/office/powerpoint/2010/main" val="339569634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49A118-778F-415F-9BA0-4459392D79D7}"/>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0"/>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15" name="Rectangle 14">
            <a:extLst>
              <a:ext uri="{FF2B5EF4-FFF2-40B4-BE49-F238E27FC236}">
                <a16:creationId xmlns:a16="http://schemas.microsoft.com/office/drawing/2014/main" id="{3EF9AA53-686C-4D7C-94D1-B9C3AFBC7E13}"/>
              </a:ext>
            </a:extLst>
          </p:cNvPr>
          <p:cNvSpPr>
            <a:spLocks/>
          </p:cNvSpPr>
          <p:nvPr/>
        </p:nvSpPr>
        <p:spPr>
          <a:xfrm>
            <a:off x="-381000" y="10886"/>
            <a:ext cx="12572999" cy="6847114"/>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Oval 15">
            <a:extLst>
              <a:ext uri="{FF2B5EF4-FFF2-40B4-BE49-F238E27FC236}">
                <a16:creationId xmlns:a16="http://schemas.microsoft.com/office/drawing/2014/main" id="{C7814B88-B4BA-487C-810C-1FD568B58E4B}"/>
              </a:ext>
            </a:extLst>
          </p:cNvPr>
          <p:cNvSpPr/>
          <p:nvPr/>
        </p:nvSpPr>
        <p:spPr>
          <a:xfrm flipH="1">
            <a:off x="4343400" y="1001487"/>
            <a:ext cx="2286000" cy="2126992"/>
          </a:xfrm>
          <a:prstGeom prst="wedgeEllipseCallout">
            <a:avLst>
              <a:gd name="adj1" fmla="val -46760"/>
              <a:gd name="adj2" fmla="val 61234"/>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Is that a dog?</a:t>
            </a:r>
          </a:p>
        </p:txBody>
      </p:sp>
      <p:pic>
        <p:nvPicPr>
          <p:cNvPr id="17" name="Picture 16">
            <a:extLst>
              <a:ext uri="{FF2B5EF4-FFF2-40B4-BE49-F238E27FC236}">
                <a16:creationId xmlns:a16="http://schemas.microsoft.com/office/drawing/2014/main" id="{3852FAB0-F692-4F3A-95F4-85335E17C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2683911"/>
            <a:ext cx="1539215" cy="2030185"/>
          </a:xfrm>
          <a:prstGeom prst="rect">
            <a:avLst/>
          </a:prstGeom>
        </p:spPr>
      </p:pic>
      <p:pic>
        <p:nvPicPr>
          <p:cNvPr id="5" name="Picture 4">
            <a:extLst>
              <a:ext uri="{FF2B5EF4-FFF2-40B4-BE49-F238E27FC236}">
                <a16:creationId xmlns:a16="http://schemas.microsoft.com/office/drawing/2014/main" id="{0CADD96E-0DA4-4DBC-8210-0F300581E5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79027">
            <a:off x="4536083" y="5295900"/>
            <a:ext cx="950317" cy="800100"/>
          </a:xfrm>
          <a:prstGeom prst="rect">
            <a:avLst/>
          </a:prstGeom>
        </p:spPr>
      </p:pic>
    </p:spTree>
    <p:extLst>
      <p:ext uri="{BB962C8B-B14F-4D97-AF65-F5344CB8AC3E}">
        <p14:creationId xmlns:p14="http://schemas.microsoft.com/office/powerpoint/2010/main" val="600111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3CA2-C816-4551-AA19-DEFC86773C21}"/>
              </a:ext>
            </a:extLst>
          </p:cNvPr>
          <p:cNvSpPr>
            <a:spLocks noGrp="1"/>
          </p:cNvSpPr>
          <p:nvPr>
            <p:ph type="title"/>
          </p:nvPr>
        </p:nvSpPr>
        <p:spPr/>
        <p:txBody>
          <a:bodyPr/>
          <a:lstStyle/>
          <a:p>
            <a:r>
              <a:rPr lang="en-US" dirty="0"/>
              <a:t>How does KNN Algorithm work?</a:t>
            </a:r>
          </a:p>
        </p:txBody>
      </p:sp>
      <p:sp>
        <p:nvSpPr>
          <p:cNvPr id="22" name="TextBox 21">
            <a:extLst>
              <a:ext uri="{FF2B5EF4-FFF2-40B4-BE49-F238E27FC236}">
                <a16:creationId xmlns:a16="http://schemas.microsoft.com/office/drawing/2014/main" id="{323BB328-F980-4949-985B-8C7289B8C0A9}"/>
              </a:ext>
            </a:extLst>
          </p:cNvPr>
          <p:cNvSpPr txBox="1"/>
          <p:nvPr/>
        </p:nvSpPr>
        <p:spPr>
          <a:xfrm>
            <a:off x="1714500" y="4894935"/>
            <a:ext cx="7391401" cy="784830"/>
          </a:xfrm>
          <a:prstGeom prst="rect">
            <a:avLst/>
          </a:prstGeom>
          <a:noFill/>
        </p:spPr>
        <p:txBody>
          <a:bodyPr wrap="square" rtlCol="0">
            <a:spAutoFit/>
          </a:bodyPr>
          <a:lstStyle/>
          <a:p>
            <a:r>
              <a:rPr lang="en-US" sz="1500" dirty="0">
                <a:latin typeface="Gotham Rounded Book" pitchFamily="50" charset="0"/>
              </a:rPr>
              <a:t>So, majority neighbors are pointing towards ‘</a:t>
            </a:r>
            <a:r>
              <a:rPr lang="en-US" sz="1500" i="1" dirty="0">
                <a:latin typeface="Gotham Rounded Book" pitchFamily="50" charset="0"/>
              </a:rPr>
              <a:t>Normal’</a:t>
            </a:r>
            <a:endParaRPr lang="en-US" sz="1500" dirty="0">
              <a:latin typeface="Gotham Rounded Book" pitchFamily="50" charset="0"/>
            </a:endParaRPr>
          </a:p>
          <a:p>
            <a:endParaRPr lang="en-US" sz="1500" dirty="0">
              <a:latin typeface="Gotham Rounded Book" pitchFamily="50" charset="0"/>
            </a:endParaRPr>
          </a:p>
          <a:p>
            <a:r>
              <a:rPr lang="en-US" sz="1500" dirty="0">
                <a:latin typeface="Gotham Rounded Book" pitchFamily="50" charset="0"/>
              </a:rPr>
              <a:t>Hence, as per KNN algorithm the class of (57, 170) should be ‘Normal’ </a:t>
            </a:r>
          </a:p>
        </p:txBody>
      </p:sp>
      <p:pic>
        <p:nvPicPr>
          <p:cNvPr id="4" name="Picture 3">
            <a:extLst>
              <a:ext uri="{FF2B5EF4-FFF2-40B4-BE49-F238E27FC236}">
                <a16:creationId xmlns:a16="http://schemas.microsoft.com/office/drawing/2014/main" id="{3095EBB8-EE31-4196-8087-F25534B5B5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125" t="51232" b="-552"/>
          <a:stretch/>
        </p:blipFill>
        <p:spPr>
          <a:xfrm flipH="1">
            <a:off x="838200" y="2253643"/>
            <a:ext cx="2254651" cy="2097350"/>
          </a:xfrm>
          <a:prstGeom prst="rect">
            <a:avLst/>
          </a:prstGeom>
        </p:spPr>
      </p:pic>
      <p:grpSp>
        <p:nvGrpSpPr>
          <p:cNvPr id="28" name="Group 27">
            <a:extLst>
              <a:ext uri="{FF2B5EF4-FFF2-40B4-BE49-F238E27FC236}">
                <a16:creationId xmlns:a16="http://schemas.microsoft.com/office/drawing/2014/main" id="{66E970FF-AAEF-458F-9CE9-38F6D50AF735}"/>
              </a:ext>
            </a:extLst>
          </p:cNvPr>
          <p:cNvGrpSpPr/>
          <p:nvPr/>
        </p:nvGrpSpPr>
        <p:grpSpPr>
          <a:xfrm>
            <a:off x="6752167" y="3729705"/>
            <a:ext cx="2661045" cy="811664"/>
            <a:chOff x="6752167" y="3729705"/>
            <a:chExt cx="2661045" cy="811664"/>
          </a:xfrm>
        </p:grpSpPr>
        <p:cxnSp>
          <p:nvCxnSpPr>
            <p:cNvPr id="29" name="Straight Arrow Connector 28">
              <a:extLst>
                <a:ext uri="{FF2B5EF4-FFF2-40B4-BE49-F238E27FC236}">
                  <a16:creationId xmlns:a16="http://schemas.microsoft.com/office/drawing/2014/main" id="{67082114-DDFD-4380-994C-14F1059FA5F6}"/>
                </a:ext>
              </a:extLst>
            </p:cNvPr>
            <p:cNvCxnSpPr>
              <a:cxnSpLocks/>
            </p:cNvCxnSpPr>
            <p:nvPr/>
          </p:nvCxnSpPr>
          <p:spPr>
            <a:xfrm flipH="1">
              <a:off x="6752167" y="3891288"/>
              <a:ext cx="113453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BB4638-05D6-423C-B74A-C6022D2BE4BB}"/>
                </a:ext>
              </a:extLst>
            </p:cNvPr>
            <p:cNvCxnSpPr>
              <a:cxnSpLocks/>
            </p:cNvCxnSpPr>
            <p:nvPr/>
          </p:nvCxnSpPr>
          <p:spPr>
            <a:xfrm flipH="1">
              <a:off x="6858001" y="3891288"/>
              <a:ext cx="1028699" cy="311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E9DF91-0339-4436-927C-A23F7E4D8505}"/>
                </a:ext>
              </a:extLst>
            </p:cNvPr>
            <p:cNvCxnSpPr>
              <a:cxnSpLocks/>
            </p:cNvCxnSpPr>
            <p:nvPr/>
          </p:nvCxnSpPr>
          <p:spPr>
            <a:xfrm flipH="1">
              <a:off x="6886529" y="3891288"/>
              <a:ext cx="1000171" cy="65008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36815FD-7800-4786-8A1D-6C936281F4AC}"/>
                </a:ext>
              </a:extLst>
            </p:cNvPr>
            <p:cNvSpPr txBox="1"/>
            <p:nvPr/>
          </p:nvSpPr>
          <p:spPr>
            <a:xfrm>
              <a:off x="8003512" y="3729705"/>
              <a:ext cx="1409700" cy="323165"/>
            </a:xfrm>
            <a:prstGeom prst="rect">
              <a:avLst/>
            </a:prstGeom>
            <a:noFill/>
          </p:spPr>
          <p:txBody>
            <a:bodyPr wrap="square" rtlCol="0">
              <a:spAutoFit/>
            </a:bodyPr>
            <a:lstStyle/>
            <a:p>
              <a:r>
                <a:rPr lang="en-US" sz="1500" dirty="0">
                  <a:latin typeface="Gotham Rounded Book" pitchFamily="50" charset="0"/>
                </a:rPr>
                <a:t>k = 3</a:t>
              </a:r>
            </a:p>
          </p:txBody>
        </p:sp>
      </p:grpSp>
      <p:graphicFrame>
        <p:nvGraphicFramePr>
          <p:cNvPr id="35" name="Table 34">
            <a:extLst>
              <a:ext uri="{FF2B5EF4-FFF2-40B4-BE49-F238E27FC236}">
                <a16:creationId xmlns:a16="http://schemas.microsoft.com/office/drawing/2014/main" id="{C1E1E66F-4612-42EB-AC9D-A8335595BD05}"/>
              </a:ext>
            </a:extLst>
          </p:cNvPr>
          <p:cNvGraphicFramePr>
            <a:graphicFrameLocks noGrp="1"/>
          </p:cNvGraphicFramePr>
          <p:nvPr>
            <p:extLst>
              <p:ext uri="{D42A27DB-BD31-4B8C-83A1-F6EECF244321}">
                <p14:modId xmlns:p14="http://schemas.microsoft.com/office/powerpoint/2010/main" val="2142238645"/>
              </p:ext>
            </p:extLst>
          </p:nvPr>
        </p:nvGraphicFramePr>
        <p:xfrm>
          <a:off x="3727055" y="1843552"/>
          <a:ext cx="2908300" cy="2794000"/>
        </p:xfrm>
        <a:graphic>
          <a:graphicData uri="http://schemas.openxmlformats.org/drawingml/2006/table">
            <a:tbl>
              <a:tblPr/>
              <a:tblGrid>
                <a:gridCol w="1181100">
                  <a:extLst>
                    <a:ext uri="{9D8B030D-6E8A-4147-A177-3AD203B41FA5}">
                      <a16:colId xmlns:a16="http://schemas.microsoft.com/office/drawing/2014/main" val="2317945595"/>
                    </a:ext>
                  </a:extLst>
                </a:gridCol>
                <a:gridCol w="1727200">
                  <a:extLst>
                    <a:ext uri="{9D8B030D-6E8A-4147-A177-3AD203B41FA5}">
                      <a16:colId xmlns:a16="http://schemas.microsoft.com/office/drawing/2014/main" val="743541874"/>
                    </a:ext>
                  </a:extLst>
                </a:gridCol>
              </a:tblGrid>
              <a:tr h="279400">
                <a:tc>
                  <a:txBody>
                    <a:bodyPr/>
                    <a:lstStyle/>
                    <a:p>
                      <a:pPr algn="ctr" fontAlgn="b"/>
                      <a:r>
                        <a:rPr lang="en-US" sz="1600" b="1" i="0" u="none" strike="noStrike">
                          <a:solidFill>
                            <a:srgbClr val="000000"/>
                          </a:solidFill>
                          <a:effectLst/>
                          <a:latin typeface="Calibri" panose="020F0502020204030204" pitchFamily="34" charset="0"/>
                        </a:rPr>
                        <a:t>Class</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Euclidean Distance</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462500"/>
                  </a:ext>
                </a:extLst>
              </a:tr>
              <a:tr h="279400">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6652445"/>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289828"/>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13.4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5421953"/>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7.6</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448537"/>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8.2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2738972"/>
                  </a:ext>
                </a:extLst>
              </a:tr>
              <a:tr h="279400">
                <a:tc>
                  <a:txBody>
                    <a:bodyPr/>
                    <a:lstStyle/>
                    <a:p>
                      <a:pPr algn="ctr" fontAlgn="b"/>
                      <a:r>
                        <a:rPr lang="en-US" sz="1600" b="0" i="0" u="none" strike="noStrike">
                          <a:solidFill>
                            <a:srgbClr val="000000"/>
                          </a:solidFill>
                          <a:effectLst/>
                          <a:latin typeface="Calibri" panose="020F0502020204030204" pitchFamily="34" charset="0"/>
                        </a:rPr>
                        <a:t>Underweight</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4.1</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2512"/>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1.4</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92172186"/>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06674439"/>
                  </a:ext>
                </a:extLst>
              </a:tr>
              <a:tr h="279400">
                <a:tc>
                  <a:txBody>
                    <a:bodyPr/>
                    <a:lstStyle/>
                    <a:p>
                      <a:pPr algn="ctr" fontAlgn="b"/>
                      <a:r>
                        <a:rPr lang="en-US" sz="1600" b="0" i="0" u="none" strike="noStrike">
                          <a:solidFill>
                            <a:srgbClr val="000000"/>
                          </a:solidFill>
                          <a:effectLst/>
                          <a:latin typeface="Calibri" panose="020F0502020204030204" pitchFamily="34" charset="0"/>
                        </a:rPr>
                        <a:t>Normal</a:t>
                      </a:r>
                    </a:p>
                  </a:txBody>
                  <a:tcPr marL="6350" marR="6350" marT="635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6350" marR="6350" marT="635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62211415"/>
                  </a:ext>
                </a:extLst>
              </a:tr>
            </a:tbl>
          </a:graphicData>
        </a:graphic>
      </p:graphicFrame>
      <p:cxnSp>
        <p:nvCxnSpPr>
          <p:cNvPr id="37" name="Straight Connector 36">
            <a:extLst>
              <a:ext uri="{FF2B5EF4-FFF2-40B4-BE49-F238E27FC236}">
                <a16:creationId xmlns:a16="http://schemas.microsoft.com/office/drawing/2014/main" id="{FC9CAE4A-C518-4973-9733-72C99037131F}"/>
              </a:ext>
            </a:extLst>
          </p:cNvPr>
          <p:cNvCxnSpPr>
            <a:cxnSpLocks/>
          </p:cNvCxnSpPr>
          <p:nvPr/>
        </p:nvCxnSpPr>
        <p:spPr>
          <a:xfrm>
            <a:off x="3733828" y="1836779"/>
            <a:ext cx="0" cy="2794000"/>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350299"/>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Recap of KNN</a:t>
            </a:r>
          </a:p>
        </p:txBody>
      </p:sp>
      <p:grpSp>
        <p:nvGrpSpPr>
          <p:cNvPr id="6" name="Group 5">
            <a:extLst>
              <a:ext uri="{FF2B5EF4-FFF2-40B4-BE49-F238E27FC236}">
                <a16:creationId xmlns:a16="http://schemas.microsoft.com/office/drawing/2014/main" id="{D08229EB-6E7B-454E-BB8F-8856373E01EE}"/>
              </a:ext>
            </a:extLst>
          </p:cNvPr>
          <p:cNvGrpSpPr/>
          <p:nvPr/>
        </p:nvGrpSpPr>
        <p:grpSpPr>
          <a:xfrm>
            <a:off x="5593678" y="1207609"/>
            <a:ext cx="2217249" cy="718340"/>
            <a:chOff x="7516452" y="1285573"/>
            <a:chExt cx="2457450" cy="747713"/>
          </a:xfrm>
        </p:grpSpPr>
        <p:sp>
          <p:nvSpPr>
            <p:cNvPr id="7" name="Freeform 46">
              <a:extLst>
                <a:ext uri="{FF2B5EF4-FFF2-40B4-BE49-F238E27FC236}">
                  <a16:creationId xmlns:a16="http://schemas.microsoft.com/office/drawing/2014/main" id="{05340282-ABE8-4E33-ABD0-26FCAC044B86}"/>
                </a:ext>
              </a:extLst>
            </p:cNvPr>
            <p:cNvSpPr>
              <a:spLocks/>
            </p:cNvSpPr>
            <p:nvPr/>
          </p:nvSpPr>
          <p:spPr bwMode="auto">
            <a:xfrm>
              <a:off x="7516452" y="1442736"/>
              <a:ext cx="2457450" cy="590550"/>
            </a:xfrm>
            <a:custGeom>
              <a:avLst/>
              <a:gdLst>
                <a:gd name="T0" fmla="*/ 325 w 654"/>
                <a:gd name="T1" fmla="*/ 0 h 157"/>
                <a:gd name="T2" fmla="*/ 325 w 654"/>
                <a:gd name="T3" fmla="*/ 0 h 157"/>
                <a:gd name="T4" fmla="*/ 326 w 654"/>
                <a:gd name="T5" fmla="*/ 0 h 157"/>
                <a:gd name="T6" fmla="*/ 326 w 654"/>
                <a:gd name="T7" fmla="*/ 0 h 157"/>
                <a:gd name="T8" fmla="*/ 326 w 654"/>
                <a:gd name="T9" fmla="*/ 0 h 157"/>
                <a:gd name="T10" fmla="*/ 326 w 654"/>
                <a:gd name="T11" fmla="*/ 0 h 157"/>
                <a:gd name="T12" fmla="*/ 326 w 654"/>
                <a:gd name="T13" fmla="*/ 0 h 157"/>
                <a:gd name="T14" fmla="*/ 326 w 654"/>
                <a:gd name="T15" fmla="*/ 0 h 157"/>
                <a:gd name="T16" fmla="*/ 326 w 654"/>
                <a:gd name="T17" fmla="*/ 0 h 157"/>
                <a:gd name="T18" fmla="*/ 326 w 654"/>
                <a:gd name="T19" fmla="*/ 0 h 157"/>
                <a:gd name="T20" fmla="*/ 326 w 654"/>
                <a:gd name="T21" fmla="*/ 0 h 157"/>
                <a:gd name="T22" fmla="*/ 326 w 654"/>
                <a:gd name="T23" fmla="*/ 0 h 157"/>
                <a:gd name="T24" fmla="*/ 327 w 654"/>
                <a:gd name="T25" fmla="*/ 0 h 157"/>
                <a:gd name="T26" fmla="*/ 327 w 654"/>
                <a:gd name="T27" fmla="*/ 0 h 157"/>
                <a:gd name="T28" fmla="*/ 327 w 654"/>
                <a:gd name="T29" fmla="*/ 0 h 157"/>
                <a:gd name="T30" fmla="*/ 327 w 654"/>
                <a:gd name="T31" fmla="*/ 0 h 157"/>
                <a:gd name="T32" fmla="*/ 327 w 654"/>
                <a:gd name="T33" fmla="*/ 0 h 157"/>
                <a:gd name="T34" fmla="*/ 327 w 654"/>
                <a:gd name="T35" fmla="*/ 0 h 157"/>
                <a:gd name="T36" fmla="*/ 327 w 654"/>
                <a:gd name="T37" fmla="*/ 0 h 157"/>
                <a:gd name="T38" fmla="*/ 327 w 654"/>
                <a:gd name="T39" fmla="*/ 0 h 157"/>
                <a:gd name="T40" fmla="*/ 327 w 654"/>
                <a:gd name="T41" fmla="*/ 0 h 157"/>
                <a:gd name="T42" fmla="*/ 327 w 654"/>
                <a:gd name="T43" fmla="*/ 0 h 157"/>
                <a:gd name="T44" fmla="*/ 327 w 654"/>
                <a:gd name="T45" fmla="*/ 0 h 157"/>
                <a:gd name="T46" fmla="*/ 327 w 654"/>
                <a:gd name="T47" fmla="*/ 0 h 157"/>
                <a:gd name="T48" fmla="*/ 327 w 654"/>
                <a:gd name="T49" fmla="*/ 0 h 157"/>
                <a:gd name="T50" fmla="*/ 327 w 654"/>
                <a:gd name="T51" fmla="*/ 0 h 157"/>
                <a:gd name="T52" fmla="*/ 327 w 654"/>
                <a:gd name="T53" fmla="*/ 0 h 157"/>
                <a:gd name="T54" fmla="*/ 327 w 654"/>
                <a:gd name="T55" fmla="*/ 0 h 157"/>
                <a:gd name="T56" fmla="*/ 327 w 654"/>
                <a:gd name="T57" fmla="*/ 0 h 157"/>
                <a:gd name="T58" fmla="*/ 327 w 654"/>
                <a:gd name="T59" fmla="*/ 0 h 157"/>
                <a:gd name="T60" fmla="*/ 327 w 654"/>
                <a:gd name="T61" fmla="*/ 0 h 157"/>
                <a:gd name="T62" fmla="*/ 327 w 654"/>
                <a:gd name="T63" fmla="*/ 0 h 157"/>
                <a:gd name="T64" fmla="*/ 327 w 654"/>
                <a:gd name="T65" fmla="*/ 0 h 157"/>
                <a:gd name="T66" fmla="*/ 328 w 654"/>
                <a:gd name="T67" fmla="*/ 0 h 157"/>
                <a:gd name="T68" fmla="*/ 328 w 654"/>
                <a:gd name="T69" fmla="*/ 0 h 157"/>
                <a:gd name="T70" fmla="*/ 328 w 654"/>
                <a:gd name="T71" fmla="*/ 0 h 157"/>
                <a:gd name="T72" fmla="*/ 328 w 654"/>
                <a:gd name="T73" fmla="*/ 0 h 157"/>
                <a:gd name="T74" fmla="*/ 328 w 654"/>
                <a:gd name="T75" fmla="*/ 0 h 157"/>
                <a:gd name="T76" fmla="*/ 328 w 654"/>
                <a:gd name="T77" fmla="*/ 0 h 157"/>
                <a:gd name="T78" fmla="*/ 328 w 654"/>
                <a:gd name="T79" fmla="*/ 0 h 157"/>
                <a:gd name="T80" fmla="*/ 328 w 654"/>
                <a:gd name="T81" fmla="*/ 0 h 157"/>
                <a:gd name="T82" fmla="*/ 328 w 654"/>
                <a:gd name="T83" fmla="*/ 0 h 157"/>
                <a:gd name="T84" fmla="*/ 328 w 654"/>
                <a:gd name="T85" fmla="*/ 0 h 157"/>
                <a:gd name="T86" fmla="*/ 328 w 654"/>
                <a:gd name="T87" fmla="*/ 0 h 157"/>
                <a:gd name="T88" fmla="*/ 651 w 654"/>
                <a:gd name="T89" fmla="*/ 149 h 157"/>
                <a:gd name="T90" fmla="*/ 653 w 654"/>
                <a:gd name="T91" fmla="*/ 154 h 157"/>
                <a:gd name="T92" fmla="*/ 648 w 654"/>
                <a:gd name="T93" fmla="*/ 156 h 157"/>
                <a:gd name="T94" fmla="*/ 327 w 654"/>
                <a:gd name="T95" fmla="*/ 8 h 157"/>
                <a:gd name="T96" fmla="*/ 6 w 654"/>
                <a:gd name="T97" fmla="*/ 156 h 157"/>
                <a:gd name="T98" fmla="*/ 1 w 654"/>
                <a:gd name="T99" fmla="*/ 154 h 157"/>
                <a:gd name="T100" fmla="*/ 3 w 654"/>
                <a:gd name="T101" fmla="*/ 149 h 157"/>
                <a:gd name="T102" fmla="*/ 325 w 654"/>
                <a:gd name="T10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4" h="157">
                  <a:moveTo>
                    <a:pt x="325" y="0"/>
                  </a:moveTo>
                  <a:cubicBezTo>
                    <a:pt x="325" y="0"/>
                    <a:pt x="325" y="0"/>
                    <a:pt x="325"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6" y="0"/>
                    <a:pt x="326" y="0"/>
                    <a:pt x="326"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7" y="0"/>
                    <a:pt x="327" y="0"/>
                    <a:pt x="327"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328" y="0"/>
                    <a:pt x="328" y="0"/>
                    <a:pt x="328" y="0"/>
                  </a:cubicBezTo>
                  <a:cubicBezTo>
                    <a:pt x="651" y="149"/>
                    <a:pt x="651" y="149"/>
                    <a:pt x="651" y="149"/>
                  </a:cubicBezTo>
                  <a:cubicBezTo>
                    <a:pt x="653" y="150"/>
                    <a:pt x="654" y="152"/>
                    <a:pt x="653" y="154"/>
                  </a:cubicBezTo>
                  <a:cubicBezTo>
                    <a:pt x="652" y="156"/>
                    <a:pt x="650" y="157"/>
                    <a:pt x="648" y="156"/>
                  </a:cubicBezTo>
                  <a:cubicBezTo>
                    <a:pt x="327" y="8"/>
                    <a:pt x="327" y="8"/>
                    <a:pt x="327" y="8"/>
                  </a:cubicBezTo>
                  <a:cubicBezTo>
                    <a:pt x="6" y="156"/>
                    <a:pt x="6" y="156"/>
                    <a:pt x="6" y="156"/>
                  </a:cubicBezTo>
                  <a:cubicBezTo>
                    <a:pt x="4" y="157"/>
                    <a:pt x="2" y="156"/>
                    <a:pt x="1" y="154"/>
                  </a:cubicBezTo>
                  <a:cubicBezTo>
                    <a:pt x="0" y="152"/>
                    <a:pt x="1" y="150"/>
                    <a:pt x="3" y="149"/>
                  </a:cubicBezTo>
                  <a:lnTo>
                    <a:pt x="325" y="0"/>
                  </a:lnTo>
                  <a:close/>
                </a:path>
              </a:pathLst>
            </a:custGeom>
            <a:solidFill>
              <a:srgbClr val="617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 name="Rectangle 69">
              <a:extLst>
                <a:ext uri="{FF2B5EF4-FFF2-40B4-BE49-F238E27FC236}">
                  <a16:creationId xmlns:a16="http://schemas.microsoft.com/office/drawing/2014/main" id="{4AC1377F-107E-4AF4-A79B-B482945A813B}"/>
                </a:ext>
              </a:extLst>
            </p:cNvPr>
            <p:cNvSpPr>
              <a:spLocks noChangeArrowheads="1"/>
            </p:cNvSpPr>
            <p:nvPr/>
          </p:nvSpPr>
          <p:spPr bwMode="auto">
            <a:xfrm>
              <a:off x="8722952" y="1285573"/>
              <a:ext cx="44450" cy="217488"/>
            </a:xfrm>
            <a:prstGeom prst="rect">
              <a:avLst/>
            </a:prstGeom>
            <a:solidFill>
              <a:srgbClr val="D5DC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 name="Rectangle 47">
            <a:extLst>
              <a:ext uri="{FF2B5EF4-FFF2-40B4-BE49-F238E27FC236}">
                <a16:creationId xmlns:a16="http://schemas.microsoft.com/office/drawing/2014/main" id="{C2A8A1F3-8191-4592-907F-D103DD2A548F}"/>
              </a:ext>
            </a:extLst>
          </p:cNvPr>
          <p:cNvSpPr>
            <a:spLocks noChangeArrowheads="1"/>
          </p:cNvSpPr>
          <p:nvPr/>
        </p:nvSpPr>
        <p:spPr bwMode="auto">
          <a:xfrm>
            <a:off x="4750082" y="2104939"/>
            <a:ext cx="4436668" cy="4232372"/>
          </a:xfrm>
          <a:prstGeom prst="rect">
            <a:avLst/>
          </a:prstGeom>
          <a:solidFill>
            <a:srgbClr val="E8EC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 name="Rounded Rectangle 344">
            <a:extLst>
              <a:ext uri="{FF2B5EF4-FFF2-40B4-BE49-F238E27FC236}">
                <a16:creationId xmlns:a16="http://schemas.microsoft.com/office/drawing/2014/main" id="{069B8AF7-AB3C-4804-A928-1CFCCDD4380E}"/>
              </a:ext>
            </a:extLst>
          </p:cNvPr>
          <p:cNvSpPr/>
          <p:nvPr/>
        </p:nvSpPr>
        <p:spPr>
          <a:xfrm>
            <a:off x="4614065" y="1747799"/>
            <a:ext cx="4632819" cy="608178"/>
          </a:xfrm>
          <a:prstGeom prst="roundRect">
            <a:avLst/>
          </a:prstGeom>
          <a:solidFill>
            <a:srgbClr val="FF99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Gotham Rounded Book" pitchFamily="50" charset="0"/>
              </a:rPr>
              <a:t>Recap of KNN</a:t>
            </a:r>
          </a:p>
        </p:txBody>
      </p:sp>
      <p:sp>
        <p:nvSpPr>
          <p:cNvPr id="4" name="TextBox 3">
            <a:extLst>
              <a:ext uri="{FF2B5EF4-FFF2-40B4-BE49-F238E27FC236}">
                <a16:creationId xmlns:a16="http://schemas.microsoft.com/office/drawing/2014/main" id="{FC402F7A-6D40-4C13-8CC5-2FA473F967D3}"/>
              </a:ext>
            </a:extLst>
          </p:cNvPr>
          <p:cNvSpPr txBox="1"/>
          <p:nvPr/>
        </p:nvSpPr>
        <p:spPr>
          <a:xfrm>
            <a:off x="4776101" y="2355976"/>
            <a:ext cx="4101200" cy="3323987"/>
          </a:xfrm>
          <a:prstGeom prst="rect">
            <a:avLst/>
          </a:prstGeom>
          <a:noFill/>
        </p:spPr>
        <p:txBody>
          <a:bodyPr wrap="square" rtlCol="0">
            <a:spAutoFit/>
          </a:bodyPr>
          <a:lstStyle/>
          <a:p>
            <a:endParaRPr lang="en-US" sz="1500" b="1" dirty="0">
              <a:latin typeface="Gotham Rounded Book" pitchFamily="50" charset="0"/>
            </a:endParaRPr>
          </a:p>
          <a:p>
            <a:endParaRPr lang="en-US" sz="1500" dirty="0">
              <a:latin typeface="Gotham Rounded Book" pitchFamily="50" charset="0"/>
            </a:endParaRPr>
          </a:p>
          <a:p>
            <a:pPr marL="285750" indent="-285750">
              <a:buFont typeface="Arial" panose="020B0604020202020204" pitchFamily="34" charset="0"/>
              <a:buChar char="•"/>
            </a:pPr>
            <a:r>
              <a:rPr lang="en-US" sz="1500" dirty="0">
                <a:latin typeface="Gotham Rounded Book" pitchFamily="50" charset="0"/>
              </a:rPr>
              <a:t>A positive integer k is specified, along with a new sample</a:t>
            </a:r>
          </a:p>
          <a:p>
            <a:endParaRPr lang="en-US" sz="1500" dirty="0">
              <a:latin typeface="Gotham Rounded Book" pitchFamily="50" charset="0"/>
            </a:endParaRPr>
          </a:p>
          <a:p>
            <a:pPr marL="285750" indent="-285750">
              <a:buFont typeface="Arial" panose="020B0604020202020204" pitchFamily="34" charset="0"/>
              <a:buChar char="•"/>
            </a:pPr>
            <a:r>
              <a:rPr lang="en-US" sz="1500" dirty="0">
                <a:latin typeface="Gotham Rounded Book" pitchFamily="50" charset="0"/>
              </a:rPr>
              <a:t>We select the k entries in our database which are closest to the new sample</a:t>
            </a:r>
          </a:p>
          <a:p>
            <a:endParaRPr lang="en-US" sz="1500" dirty="0">
              <a:latin typeface="Gotham Rounded Book" pitchFamily="50" charset="0"/>
            </a:endParaRPr>
          </a:p>
          <a:p>
            <a:pPr marL="285750" indent="-285750">
              <a:buFont typeface="Arial" panose="020B0604020202020204" pitchFamily="34" charset="0"/>
              <a:buChar char="•"/>
            </a:pPr>
            <a:r>
              <a:rPr lang="en-US" sz="1500" dirty="0">
                <a:latin typeface="Gotham Rounded Book" pitchFamily="50" charset="0"/>
              </a:rPr>
              <a:t>We find the most common classification of these entries</a:t>
            </a:r>
          </a:p>
          <a:p>
            <a:endParaRPr lang="en-US" sz="1500" dirty="0">
              <a:latin typeface="Gotham Rounded Book" pitchFamily="50" charset="0"/>
            </a:endParaRPr>
          </a:p>
          <a:p>
            <a:pPr marL="285750" indent="-285750">
              <a:buFont typeface="Arial" panose="020B0604020202020204" pitchFamily="34" charset="0"/>
              <a:buChar char="•"/>
            </a:pPr>
            <a:r>
              <a:rPr lang="en-US" sz="1500" dirty="0">
                <a:latin typeface="Gotham Rounded Book" pitchFamily="50" charset="0"/>
              </a:rPr>
              <a:t>This is the classification we give to the new sample</a:t>
            </a:r>
          </a:p>
        </p:txBody>
      </p:sp>
      <p:pic>
        <p:nvPicPr>
          <p:cNvPr id="11" name="Picture 10">
            <a:extLst>
              <a:ext uri="{FF2B5EF4-FFF2-40B4-BE49-F238E27FC236}">
                <a16:creationId xmlns:a16="http://schemas.microsoft.com/office/drawing/2014/main" id="{8CD46140-29D3-4345-8AB9-A9F0E41864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192" t="50515" r="28813" b="2061"/>
          <a:stretch/>
        </p:blipFill>
        <p:spPr>
          <a:xfrm>
            <a:off x="1493296" y="2872804"/>
            <a:ext cx="2190750" cy="2290330"/>
          </a:xfrm>
          <a:prstGeom prst="rect">
            <a:avLst/>
          </a:prstGeom>
        </p:spPr>
      </p:pic>
    </p:spTree>
    <p:extLst>
      <p:ext uri="{BB962C8B-B14F-4D97-AF65-F5344CB8AC3E}">
        <p14:creationId xmlns:p14="http://schemas.microsoft.com/office/powerpoint/2010/main" val="1770549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0CDCDC-6657-4F6F-9C21-55D43B1D3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2192000" cy="6858000"/>
          </a:xfrm>
          <a:prstGeom prst="rect">
            <a:avLst/>
          </a:prstGeom>
        </p:spPr>
      </p:pic>
      <p:sp>
        <p:nvSpPr>
          <p:cNvPr id="9" name="Rectangle 8">
            <a:extLst>
              <a:ext uri="{FF2B5EF4-FFF2-40B4-BE49-F238E27FC236}">
                <a16:creationId xmlns:a16="http://schemas.microsoft.com/office/drawing/2014/main" id="{2515D37E-D784-4289-9DD8-DF8540209813}"/>
              </a:ext>
            </a:extLst>
          </p:cNvPr>
          <p:cNvSpPr/>
          <p:nvPr/>
        </p:nvSpPr>
        <p:spPr>
          <a:xfrm>
            <a:off x="0" y="1303125"/>
            <a:ext cx="6096000" cy="86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45CFEB-6016-4967-9A6C-B09E6026C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128" y="5806145"/>
            <a:ext cx="1395412" cy="390135"/>
          </a:xfrm>
          <a:prstGeom prst="rect">
            <a:avLst/>
          </a:prstGeom>
        </p:spPr>
      </p:pic>
      <p:pic>
        <p:nvPicPr>
          <p:cNvPr id="8" name="Picture 7">
            <a:extLst>
              <a:ext uri="{FF2B5EF4-FFF2-40B4-BE49-F238E27FC236}">
                <a16:creationId xmlns:a16="http://schemas.microsoft.com/office/drawing/2014/main" id="{CC5261F3-AC12-45EB-8CC3-764522981CF5}"/>
              </a:ext>
            </a:extLst>
          </p:cNvPr>
          <p:cNvPicPr>
            <a:picLocks noChangeAspect="1"/>
          </p:cNvPicPr>
          <p:nvPr/>
        </p:nvPicPr>
        <p:blipFill rotWithShape="1">
          <a:blip r:embed="rId4">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sp>
        <p:nvSpPr>
          <p:cNvPr id="6" name="TextBox 5">
            <a:extLst>
              <a:ext uri="{FF2B5EF4-FFF2-40B4-BE49-F238E27FC236}">
                <a16:creationId xmlns:a16="http://schemas.microsoft.com/office/drawing/2014/main" id="{DDDDD3A7-6778-487D-A41A-34E879F51CA6}"/>
              </a:ext>
            </a:extLst>
          </p:cNvPr>
          <p:cNvSpPr txBox="1"/>
          <p:nvPr/>
        </p:nvSpPr>
        <p:spPr>
          <a:xfrm>
            <a:off x="120606" y="1445024"/>
            <a:ext cx="5969951" cy="584775"/>
          </a:xfrm>
          <a:prstGeom prst="rect">
            <a:avLst/>
          </a:prstGeom>
          <a:noFill/>
        </p:spPr>
        <p:txBody>
          <a:bodyPr wrap="square" rtlCol="0">
            <a:spAutoFit/>
          </a:bodyPr>
          <a:lstStyle/>
          <a:p>
            <a:pPr algn="ctr"/>
            <a:r>
              <a:rPr lang="en-US" sz="3200" dirty="0">
                <a:solidFill>
                  <a:schemeClr val="bg1"/>
                </a:solidFill>
                <a:latin typeface="Gotham Rounded Bold" pitchFamily="50" charset="0"/>
              </a:rPr>
              <a:t>USE CASE: Predict Diabetes</a:t>
            </a:r>
          </a:p>
        </p:txBody>
      </p:sp>
    </p:spTree>
    <p:extLst>
      <p:ext uri="{BB962C8B-B14F-4D97-AF65-F5344CB8AC3E}">
        <p14:creationId xmlns:p14="http://schemas.microsoft.com/office/powerpoint/2010/main" val="159911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a:xfrm>
            <a:off x="619125" y="571500"/>
            <a:ext cx="10959295" cy="429204"/>
          </a:xfrm>
        </p:spPr>
        <p:txBody>
          <a:bodyPr/>
          <a:lstStyle/>
          <a:p>
            <a:r>
              <a:rPr lang="en-US" b="0" dirty="0"/>
              <a:t>KNN - Predict diabetes</a:t>
            </a:r>
          </a:p>
        </p:txBody>
      </p:sp>
      <p:grpSp>
        <p:nvGrpSpPr>
          <p:cNvPr id="12" name="Group 11">
            <a:extLst>
              <a:ext uri="{FF2B5EF4-FFF2-40B4-BE49-F238E27FC236}">
                <a16:creationId xmlns:a16="http://schemas.microsoft.com/office/drawing/2014/main" id="{606FDF12-D000-41B1-816B-35F22B5D22AB}"/>
              </a:ext>
            </a:extLst>
          </p:cNvPr>
          <p:cNvGrpSpPr/>
          <p:nvPr/>
        </p:nvGrpSpPr>
        <p:grpSpPr>
          <a:xfrm>
            <a:off x="2819400" y="3390900"/>
            <a:ext cx="5715000" cy="1790700"/>
            <a:chOff x="3992412" y="1274468"/>
            <a:chExt cx="11300930" cy="4847017"/>
          </a:xfrm>
        </p:grpSpPr>
        <p:sp>
          <p:nvSpPr>
            <p:cNvPr id="13" name="Rounded Rectangle 14">
              <a:extLst>
                <a:ext uri="{FF2B5EF4-FFF2-40B4-BE49-F238E27FC236}">
                  <a16:creationId xmlns:a16="http://schemas.microsoft.com/office/drawing/2014/main" id="{87166D30-4A86-4665-B6A6-A526D0B88889}"/>
                </a:ext>
              </a:extLst>
            </p:cNvPr>
            <p:cNvSpPr/>
            <p:nvPr/>
          </p:nvSpPr>
          <p:spPr>
            <a:xfrm>
              <a:off x="4217455" y="1660290"/>
              <a:ext cx="10835220" cy="4175391"/>
            </a:xfrm>
            <a:prstGeom prst="roundRect">
              <a:avLst>
                <a:gd name="adj" fmla="val 5179"/>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75000"/>
                    <a:lumOff val="25000"/>
                  </a:schemeClr>
                </a:solidFill>
                <a:latin typeface="Gotham Rounded Book" pitchFamily="50" charset="0"/>
              </a:endParaRPr>
            </a:p>
          </p:txBody>
        </p:sp>
        <p:grpSp>
          <p:nvGrpSpPr>
            <p:cNvPr id="14" name="Group 13">
              <a:extLst>
                <a:ext uri="{FF2B5EF4-FFF2-40B4-BE49-F238E27FC236}">
                  <a16:creationId xmlns:a16="http://schemas.microsoft.com/office/drawing/2014/main" id="{C1262A0F-797E-4D51-90B3-7C5D70144026}"/>
                </a:ext>
              </a:extLst>
            </p:cNvPr>
            <p:cNvGrpSpPr>
              <a:grpSpLocks noChangeAspect="1"/>
            </p:cNvGrpSpPr>
            <p:nvPr/>
          </p:nvGrpSpPr>
          <p:grpSpPr>
            <a:xfrm>
              <a:off x="14415553" y="5329484"/>
              <a:ext cx="877789" cy="792001"/>
              <a:chOff x="5895071" y="5920942"/>
              <a:chExt cx="1104900" cy="996915"/>
            </a:xfrm>
          </p:grpSpPr>
          <p:sp>
            <p:nvSpPr>
              <p:cNvPr id="20" name="Rectangle 19">
                <a:extLst>
                  <a:ext uri="{FF2B5EF4-FFF2-40B4-BE49-F238E27FC236}">
                    <a16:creationId xmlns:a16="http://schemas.microsoft.com/office/drawing/2014/main" id="{8666A7EF-F71E-4FA8-971A-DD6758519C0F}"/>
                  </a:ext>
                </a:extLst>
              </p:cNvPr>
              <p:cNvSpPr/>
              <p:nvPr/>
            </p:nvSpPr>
            <p:spPr>
              <a:xfrm>
                <a:off x="5895071" y="5920942"/>
                <a:ext cx="1104900" cy="996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75000"/>
                      <a:lumOff val="25000"/>
                    </a:schemeClr>
                  </a:solidFill>
                  <a:latin typeface="Gotham Rounded Book" pitchFamily="50" charset="0"/>
                </a:endParaRPr>
              </a:p>
            </p:txBody>
          </p:sp>
          <p:grpSp>
            <p:nvGrpSpPr>
              <p:cNvPr id="21" name="Group 20">
                <a:extLst>
                  <a:ext uri="{FF2B5EF4-FFF2-40B4-BE49-F238E27FC236}">
                    <a16:creationId xmlns:a16="http://schemas.microsoft.com/office/drawing/2014/main" id="{AA8EE950-A2C8-4175-A241-E40AD35ADE5B}"/>
                  </a:ext>
                </a:extLst>
              </p:cNvPr>
              <p:cNvGrpSpPr/>
              <p:nvPr/>
            </p:nvGrpSpPr>
            <p:grpSpPr>
              <a:xfrm>
                <a:off x="6067187" y="6054135"/>
                <a:ext cx="760668" cy="482710"/>
                <a:chOff x="2581853" y="6331841"/>
                <a:chExt cx="1055687" cy="669927"/>
              </a:xfrm>
            </p:grpSpPr>
            <p:sp>
              <p:nvSpPr>
                <p:cNvPr id="22" name="Freeform 5">
                  <a:extLst>
                    <a:ext uri="{FF2B5EF4-FFF2-40B4-BE49-F238E27FC236}">
                      <a16:creationId xmlns:a16="http://schemas.microsoft.com/office/drawing/2014/main" id="{0DD1ADA7-CFE8-4171-8B4B-BD9E08FD16B8}"/>
                    </a:ext>
                  </a:extLst>
                </p:cNvPr>
                <p:cNvSpPr>
                  <a:spLocks/>
                </p:cNvSpPr>
                <p:nvPr/>
              </p:nvSpPr>
              <p:spPr bwMode="auto">
                <a:xfrm>
                  <a:off x="2581853" y="6335008"/>
                  <a:ext cx="466726" cy="666753"/>
                </a:xfrm>
                <a:custGeom>
                  <a:avLst/>
                  <a:gdLst>
                    <a:gd name="T0" fmla="*/ 78 w 123"/>
                    <a:gd name="T1" fmla="*/ 114 h 177"/>
                    <a:gd name="T2" fmla="*/ 11 w 123"/>
                    <a:gd name="T3" fmla="*/ 89 h 177"/>
                    <a:gd name="T4" fmla="*/ 15 w 123"/>
                    <a:gd name="T5" fmla="*/ 25 h 177"/>
                    <a:gd name="T6" fmla="*/ 72 w 123"/>
                    <a:gd name="T7" fmla="*/ 6 h 177"/>
                    <a:gd name="T8" fmla="*/ 116 w 123"/>
                    <a:gd name="T9" fmla="*/ 54 h 177"/>
                    <a:gd name="T10" fmla="*/ 53 w 123"/>
                    <a:gd name="T11" fmla="*/ 172 h 177"/>
                    <a:gd name="T12" fmla="*/ 40 w 123"/>
                    <a:gd name="T13" fmla="*/ 176 h 177"/>
                    <a:gd name="T14" fmla="*/ 27 w 123"/>
                    <a:gd name="T15" fmla="*/ 170 h 177"/>
                    <a:gd name="T16" fmla="*/ 33 w 123"/>
                    <a:gd name="T17" fmla="*/ 159 h 177"/>
                    <a:gd name="T18" fmla="*/ 67 w 123"/>
                    <a:gd name="T19" fmla="*/ 132 h 177"/>
                    <a:gd name="T20" fmla="*/ 78 w 123"/>
                    <a:gd name="T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77">
                      <a:moveTo>
                        <a:pt x="78" y="114"/>
                      </a:moveTo>
                      <a:cubicBezTo>
                        <a:pt x="42" y="119"/>
                        <a:pt x="23" y="112"/>
                        <a:pt x="11" y="89"/>
                      </a:cubicBezTo>
                      <a:cubicBezTo>
                        <a:pt x="0" y="67"/>
                        <a:pt x="0" y="45"/>
                        <a:pt x="15" y="25"/>
                      </a:cubicBezTo>
                      <a:cubicBezTo>
                        <a:pt x="27" y="8"/>
                        <a:pt x="52" y="0"/>
                        <a:pt x="72" y="6"/>
                      </a:cubicBezTo>
                      <a:cubicBezTo>
                        <a:pt x="96" y="13"/>
                        <a:pt x="111" y="29"/>
                        <a:pt x="116" y="54"/>
                      </a:cubicBezTo>
                      <a:cubicBezTo>
                        <a:pt x="123" y="98"/>
                        <a:pt x="94" y="153"/>
                        <a:pt x="53" y="172"/>
                      </a:cubicBezTo>
                      <a:cubicBezTo>
                        <a:pt x="49" y="173"/>
                        <a:pt x="44" y="175"/>
                        <a:pt x="40" y="176"/>
                      </a:cubicBezTo>
                      <a:cubicBezTo>
                        <a:pt x="34" y="177"/>
                        <a:pt x="29" y="176"/>
                        <a:pt x="27" y="170"/>
                      </a:cubicBezTo>
                      <a:cubicBezTo>
                        <a:pt x="25" y="164"/>
                        <a:pt x="28" y="161"/>
                        <a:pt x="33" y="159"/>
                      </a:cubicBezTo>
                      <a:cubicBezTo>
                        <a:pt x="45" y="151"/>
                        <a:pt x="57" y="143"/>
                        <a:pt x="67" y="132"/>
                      </a:cubicBezTo>
                      <a:cubicBezTo>
                        <a:pt x="71" y="127"/>
                        <a:pt x="77" y="123"/>
                        <a:pt x="78" y="1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500">
                    <a:solidFill>
                      <a:schemeClr val="tx1">
                        <a:lumMod val="75000"/>
                        <a:lumOff val="25000"/>
                      </a:schemeClr>
                    </a:solidFill>
                    <a:latin typeface="Gotham Rounded Book" pitchFamily="50" charset="0"/>
                  </a:endParaRPr>
                </a:p>
              </p:txBody>
            </p:sp>
            <p:sp>
              <p:nvSpPr>
                <p:cNvPr id="23" name="Freeform 6">
                  <a:extLst>
                    <a:ext uri="{FF2B5EF4-FFF2-40B4-BE49-F238E27FC236}">
                      <a16:creationId xmlns:a16="http://schemas.microsoft.com/office/drawing/2014/main" id="{DCFE9DFE-5613-47A2-AA2C-06426561536D}"/>
                    </a:ext>
                  </a:extLst>
                </p:cNvPr>
                <p:cNvSpPr>
                  <a:spLocks/>
                </p:cNvSpPr>
                <p:nvPr/>
              </p:nvSpPr>
              <p:spPr bwMode="auto">
                <a:xfrm>
                  <a:off x="3139067" y="6331841"/>
                  <a:ext cx="498473" cy="669927"/>
                </a:xfrm>
                <a:custGeom>
                  <a:avLst/>
                  <a:gdLst>
                    <a:gd name="T0" fmla="*/ 80 w 131"/>
                    <a:gd name="T1" fmla="*/ 114 h 178"/>
                    <a:gd name="T2" fmla="*/ 5 w 131"/>
                    <a:gd name="T3" fmla="*/ 73 h 178"/>
                    <a:gd name="T4" fmla="*/ 46 w 131"/>
                    <a:gd name="T5" fmla="*/ 7 h 178"/>
                    <a:gd name="T6" fmla="*/ 113 w 131"/>
                    <a:gd name="T7" fmla="*/ 44 h 178"/>
                    <a:gd name="T8" fmla="*/ 44 w 131"/>
                    <a:gd name="T9" fmla="*/ 176 h 178"/>
                    <a:gd name="T10" fmla="*/ 28 w 131"/>
                    <a:gd name="T11" fmla="*/ 171 h 178"/>
                    <a:gd name="T12" fmla="*/ 37 w 131"/>
                    <a:gd name="T13" fmla="*/ 158 h 178"/>
                    <a:gd name="T14" fmla="*/ 80 w 131"/>
                    <a:gd name="T15" fmla="*/ 114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78">
                      <a:moveTo>
                        <a:pt x="80" y="114"/>
                      </a:moveTo>
                      <a:cubicBezTo>
                        <a:pt x="38" y="121"/>
                        <a:pt x="11" y="105"/>
                        <a:pt x="5" y="73"/>
                      </a:cubicBezTo>
                      <a:cubicBezTo>
                        <a:pt x="0" y="41"/>
                        <a:pt x="16" y="15"/>
                        <a:pt x="46" y="7"/>
                      </a:cubicBezTo>
                      <a:cubicBezTo>
                        <a:pt x="73" y="0"/>
                        <a:pt x="102" y="16"/>
                        <a:pt x="113" y="44"/>
                      </a:cubicBezTo>
                      <a:cubicBezTo>
                        <a:pt x="131" y="90"/>
                        <a:pt x="92" y="165"/>
                        <a:pt x="44" y="176"/>
                      </a:cubicBezTo>
                      <a:cubicBezTo>
                        <a:pt x="38" y="178"/>
                        <a:pt x="32" y="178"/>
                        <a:pt x="28" y="171"/>
                      </a:cubicBezTo>
                      <a:cubicBezTo>
                        <a:pt x="25" y="164"/>
                        <a:pt x="32" y="161"/>
                        <a:pt x="37" y="158"/>
                      </a:cubicBezTo>
                      <a:cubicBezTo>
                        <a:pt x="53" y="147"/>
                        <a:pt x="69" y="136"/>
                        <a:pt x="80" y="1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500">
                    <a:solidFill>
                      <a:schemeClr val="tx1">
                        <a:lumMod val="75000"/>
                        <a:lumOff val="25000"/>
                      </a:schemeClr>
                    </a:solidFill>
                    <a:latin typeface="Gotham Rounded Book" pitchFamily="50" charset="0"/>
                  </a:endParaRPr>
                </a:p>
              </p:txBody>
            </p:sp>
          </p:grpSp>
        </p:grpSp>
        <p:grpSp>
          <p:nvGrpSpPr>
            <p:cNvPr id="15" name="Group 14">
              <a:extLst>
                <a:ext uri="{FF2B5EF4-FFF2-40B4-BE49-F238E27FC236}">
                  <a16:creationId xmlns:a16="http://schemas.microsoft.com/office/drawing/2014/main" id="{7EAE3173-F5EB-42B8-B72A-788E30B2E789}"/>
                </a:ext>
              </a:extLst>
            </p:cNvPr>
            <p:cNvGrpSpPr>
              <a:grpSpLocks noChangeAspect="1"/>
            </p:cNvGrpSpPr>
            <p:nvPr/>
          </p:nvGrpSpPr>
          <p:grpSpPr>
            <a:xfrm>
              <a:off x="3992412" y="1274468"/>
              <a:ext cx="877788" cy="792000"/>
              <a:chOff x="4977027" y="1400657"/>
              <a:chExt cx="1104900" cy="996915"/>
            </a:xfrm>
          </p:grpSpPr>
          <p:sp>
            <p:nvSpPr>
              <p:cNvPr id="16" name="Rectangle 15">
                <a:extLst>
                  <a:ext uri="{FF2B5EF4-FFF2-40B4-BE49-F238E27FC236}">
                    <a16:creationId xmlns:a16="http://schemas.microsoft.com/office/drawing/2014/main" id="{1875FDC2-20BC-4B8B-9DE5-D442E97A9BEE}"/>
                  </a:ext>
                </a:extLst>
              </p:cNvPr>
              <p:cNvSpPr/>
              <p:nvPr/>
            </p:nvSpPr>
            <p:spPr>
              <a:xfrm>
                <a:off x="4977027" y="1400657"/>
                <a:ext cx="1104900" cy="996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75000"/>
                      <a:lumOff val="25000"/>
                    </a:schemeClr>
                  </a:solidFill>
                  <a:latin typeface="Gotham Rounded Book" pitchFamily="50" charset="0"/>
                </a:endParaRPr>
              </a:p>
            </p:txBody>
          </p:sp>
          <p:grpSp>
            <p:nvGrpSpPr>
              <p:cNvPr id="17" name="Group 16">
                <a:extLst>
                  <a:ext uri="{FF2B5EF4-FFF2-40B4-BE49-F238E27FC236}">
                    <a16:creationId xmlns:a16="http://schemas.microsoft.com/office/drawing/2014/main" id="{1B5B1DCE-8E83-45D9-81CE-49E3F06CE5C5}"/>
                  </a:ext>
                </a:extLst>
              </p:cNvPr>
              <p:cNvGrpSpPr/>
              <p:nvPr/>
            </p:nvGrpSpPr>
            <p:grpSpPr>
              <a:xfrm>
                <a:off x="5146842" y="1761555"/>
                <a:ext cx="757237" cy="496436"/>
                <a:chOff x="7846615" y="1762961"/>
                <a:chExt cx="1050924" cy="688975"/>
              </a:xfrm>
            </p:grpSpPr>
            <p:sp>
              <p:nvSpPr>
                <p:cNvPr id="18" name="Freeform 7">
                  <a:extLst>
                    <a:ext uri="{FF2B5EF4-FFF2-40B4-BE49-F238E27FC236}">
                      <a16:creationId xmlns:a16="http://schemas.microsoft.com/office/drawing/2014/main" id="{2AA26B60-D484-4F7F-A99F-707EB06BD3BC}"/>
                    </a:ext>
                  </a:extLst>
                </p:cNvPr>
                <p:cNvSpPr>
                  <a:spLocks/>
                </p:cNvSpPr>
                <p:nvPr/>
              </p:nvSpPr>
              <p:spPr bwMode="auto">
                <a:xfrm>
                  <a:off x="8453039" y="1762961"/>
                  <a:ext cx="444500" cy="688975"/>
                </a:xfrm>
                <a:custGeom>
                  <a:avLst/>
                  <a:gdLst>
                    <a:gd name="T0" fmla="*/ 0 w 117"/>
                    <a:gd name="T1" fmla="*/ 110 h 183"/>
                    <a:gd name="T2" fmla="*/ 68 w 117"/>
                    <a:gd name="T3" fmla="*/ 8 h 183"/>
                    <a:gd name="T4" fmla="*/ 89 w 117"/>
                    <a:gd name="T5" fmla="*/ 10 h 183"/>
                    <a:gd name="T6" fmla="*/ 78 w 117"/>
                    <a:gd name="T7" fmla="*/ 26 h 183"/>
                    <a:gd name="T8" fmla="*/ 47 w 117"/>
                    <a:gd name="T9" fmla="*/ 51 h 183"/>
                    <a:gd name="T10" fmla="*/ 41 w 117"/>
                    <a:gd name="T11" fmla="*/ 65 h 183"/>
                    <a:gd name="T12" fmla="*/ 54 w 117"/>
                    <a:gd name="T13" fmla="*/ 66 h 183"/>
                    <a:gd name="T14" fmla="*/ 113 w 117"/>
                    <a:gd name="T15" fmla="*/ 112 h 183"/>
                    <a:gd name="T16" fmla="*/ 67 w 117"/>
                    <a:gd name="T17" fmla="*/ 176 h 183"/>
                    <a:gd name="T18" fmla="*/ 0 w 117"/>
                    <a:gd name="T19" fmla="*/ 1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83">
                      <a:moveTo>
                        <a:pt x="0" y="110"/>
                      </a:moveTo>
                      <a:cubicBezTo>
                        <a:pt x="1" y="67"/>
                        <a:pt x="30" y="23"/>
                        <a:pt x="68" y="8"/>
                      </a:cubicBezTo>
                      <a:cubicBezTo>
                        <a:pt x="75" y="5"/>
                        <a:pt x="84" y="0"/>
                        <a:pt x="89" y="10"/>
                      </a:cubicBezTo>
                      <a:cubicBezTo>
                        <a:pt x="94" y="20"/>
                        <a:pt x="83" y="22"/>
                        <a:pt x="78" y="26"/>
                      </a:cubicBezTo>
                      <a:cubicBezTo>
                        <a:pt x="67" y="33"/>
                        <a:pt x="56" y="41"/>
                        <a:pt x="47" y="51"/>
                      </a:cubicBezTo>
                      <a:cubicBezTo>
                        <a:pt x="44" y="55"/>
                        <a:pt x="38" y="59"/>
                        <a:pt x="41" y="65"/>
                      </a:cubicBezTo>
                      <a:cubicBezTo>
                        <a:pt x="44" y="70"/>
                        <a:pt x="49" y="66"/>
                        <a:pt x="54" y="66"/>
                      </a:cubicBezTo>
                      <a:cubicBezTo>
                        <a:pt x="85" y="64"/>
                        <a:pt x="109" y="82"/>
                        <a:pt x="113" y="112"/>
                      </a:cubicBezTo>
                      <a:cubicBezTo>
                        <a:pt x="117" y="143"/>
                        <a:pt x="97" y="171"/>
                        <a:pt x="67" y="176"/>
                      </a:cubicBezTo>
                      <a:cubicBezTo>
                        <a:pt x="31" y="183"/>
                        <a:pt x="0" y="152"/>
                        <a:pt x="0" y="1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500">
                    <a:solidFill>
                      <a:schemeClr val="tx1">
                        <a:lumMod val="75000"/>
                        <a:lumOff val="25000"/>
                      </a:schemeClr>
                    </a:solidFill>
                    <a:latin typeface="Gotham Rounded Book" pitchFamily="50" charset="0"/>
                  </a:endParaRPr>
                </a:p>
              </p:txBody>
            </p:sp>
            <p:sp>
              <p:nvSpPr>
                <p:cNvPr id="19" name="Freeform 8">
                  <a:extLst>
                    <a:ext uri="{FF2B5EF4-FFF2-40B4-BE49-F238E27FC236}">
                      <a16:creationId xmlns:a16="http://schemas.microsoft.com/office/drawing/2014/main" id="{42593A62-C1A2-45B6-BFB6-836ED5D4C724}"/>
                    </a:ext>
                  </a:extLst>
                </p:cNvPr>
                <p:cNvSpPr>
                  <a:spLocks/>
                </p:cNvSpPr>
                <p:nvPr/>
              </p:nvSpPr>
              <p:spPr bwMode="auto">
                <a:xfrm>
                  <a:off x="7846615" y="1770898"/>
                  <a:ext cx="492124" cy="669925"/>
                </a:xfrm>
                <a:custGeom>
                  <a:avLst/>
                  <a:gdLst>
                    <a:gd name="T0" fmla="*/ 51 w 130"/>
                    <a:gd name="T1" fmla="*/ 66 h 178"/>
                    <a:gd name="T2" fmla="*/ 114 w 130"/>
                    <a:gd name="T3" fmla="*/ 84 h 178"/>
                    <a:gd name="T4" fmla="*/ 118 w 130"/>
                    <a:gd name="T5" fmla="*/ 146 h 178"/>
                    <a:gd name="T6" fmla="*/ 65 w 130"/>
                    <a:gd name="T7" fmla="*/ 174 h 178"/>
                    <a:gd name="T8" fmla="*/ 16 w 130"/>
                    <a:gd name="T9" fmla="*/ 133 h 178"/>
                    <a:gd name="T10" fmla="*/ 82 w 130"/>
                    <a:gd name="T11" fmla="*/ 5 h 178"/>
                    <a:gd name="T12" fmla="*/ 100 w 130"/>
                    <a:gd name="T13" fmla="*/ 7 h 178"/>
                    <a:gd name="T14" fmla="*/ 92 w 130"/>
                    <a:gd name="T15" fmla="*/ 22 h 178"/>
                    <a:gd name="T16" fmla="*/ 51 w 130"/>
                    <a:gd name="T17" fmla="*/ 6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8">
                      <a:moveTo>
                        <a:pt x="51" y="66"/>
                      </a:moveTo>
                      <a:cubicBezTo>
                        <a:pt x="78" y="60"/>
                        <a:pt x="99" y="63"/>
                        <a:pt x="114" y="84"/>
                      </a:cubicBezTo>
                      <a:cubicBezTo>
                        <a:pt x="128" y="104"/>
                        <a:pt x="130" y="125"/>
                        <a:pt x="118" y="146"/>
                      </a:cubicBezTo>
                      <a:cubicBezTo>
                        <a:pt x="108" y="166"/>
                        <a:pt x="85" y="178"/>
                        <a:pt x="65" y="174"/>
                      </a:cubicBezTo>
                      <a:cubicBezTo>
                        <a:pt x="41" y="170"/>
                        <a:pt x="23" y="156"/>
                        <a:pt x="16" y="133"/>
                      </a:cubicBezTo>
                      <a:cubicBezTo>
                        <a:pt x="0" y="87"/>
                        <a:pt x="36" y="19"/>
                        <a:pt x="82" y="5"/>
                      </a:cubicBezTo>
                      <a:cubicBezTo>
                        <a:pt x="89" y="3"/>
                        <a:pt x="96" y="0"/>
                        <a:pt x="100" y="7"/>
                      </a:cubicBezTo>
                      <a:cubicBezTo>
                        <a:pt x="105" y="16"/>
                        <a:pt x="97" y="19"/>
                        <a:pt x="92" y="22"/>
                      </a:cubicBezTo>
                      <a:cubicBezTo>
                        <a:pt x="76" y="33"/>
                        <a:pt x="59" y="43"/>
                        <a:pt x="51"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500">
                    <a:solidFill>
                      <a:schemeClr val="tx1">
                        <a:lumMod val="75000"/>
                        <a:lumOff val="25000"/>
                      </a:schemeClr>
                    </a:solidFill>
                    <a:latin typeface="Gotham Rounded Book" pitchFamily="50" charset="0"/>
                  </a:endParaRPr>
                </a:p>
              </p:txBody>
            </p:sp>
          </p:grpSp>
        </p:grpSp>
      </p:grpSp>
      <p:grpSp>
        <p:nvGrpSpPr>
          <p:cNvPr id="28" name="Group 27">
            <a:extLst>
              <a:ext uri="{FF2B5EF4-FFF2-40B4-BE49-F238E27FC236}">
                <a16:creationId xmlns:a16="http://schemas.microsoft.com/office/drawing/2014/main" id="{4B1C670B-BE95-415B-AE23-7BCED35FC0BA}"/>
              </a:ext>
            </a:extLst>
          </p:cNvPr>
          <p:cNvGrpSpPr/>
          <p:nvPr/>
        </p:nvGrpSpPr>
        <p:grpSpPr>
          <a:xfrm>
            <a:off x="1219200" y="1549698"/>
            <a:ext cx="9297744" cy="954956"/>
            <a:chOff x="1129003" y="6804025"/>
            <a:chExt cx="12396992" cy="1067852"/>
          </a:xfrm>
          <a:effectLst>
            <a:outerShdw blurRad="50800" dist="38100" dir="2700000" algn="tl" rotWithShape="0">
              <a:prstClr val="black">
                <a:alpha val="40000"/>
              </a:prstClr>
            </a:outerShdw>
          </a:effectLst>
        </p:grpSpPr>
        <p:sp>
          <p:nvSpPr>
            <p:cNvPr id="29" name="Rounded Rectangle 56">
              <a:extLst>
                <a:ext uri="{FF2B5EF4-FFF2-40B4-BE49-F238E27FC236}">
                  <a16:creationId xmlns:a16="http://schemas.microsoft.com/office/drawing/2014/main" id="{5D2E0743-0715-427C-8C73-4C0EAAD1FF7D}"/>
                </a:ext>
              </a:extLst>
            </p:cNvPr>
            <p:cNvSpPr/>
            <p:nvPr/>
          </p:nvSpPr>
          <p:spPr>
            <a:xfrm>
              <a:off x="1841500" y="6846988"/>
              <a:ext cx="11684495" cy="986144"/>
            </a:xfrm>
            <a:prstGeom prst="roundRect">
              <a:avLst>
                <a:gd name="adj" fmla="val 13099"/>
              </a:avLst>
            </a:prstGeom>
            <a:noFill/>
            <a:ln w="19050">
              <a:solidFill>
                <a:srgbClr val="00B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otham Rounded Book" pitchFamily="50" charset="0"/>
              </a:endParaRPr>
            </a:p>
          </p:txBody>
        </p:sp>
        <p:pic>
          <p:nvPicPr>
            <p:cNvPr id="30" name="Picture 29">
              <a:extLst>
                <a:ext uri="{FF2B5EF4-FFF2-40B4-BE49-F238E27FC236}">
                  <a16:creationId xmlns:a16="http://schemas.microsoft.com/office/drawing/2014/main" id="{B5532867-EA07-410D-8769-9805A333F4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003" y="6804025"/>
              <a:ext cx="1121522" cy="1067852"/>
            </a:xfrm>
            <a:prstGeom prst="rect">
              <a:avLst/>
            </a:prstGeom>
          </p:spPr>
        </p:pic>
      </p:grpSp>
      <p:sp>
        <p:nvSpPr>
          <p:cNvPr id="31" name="TextBox 30">
            <a:extLst>
              <a:ext uri="{FF2B5EF4-FFF2-40B4-BE49-F238E27FC236}">
                <a16:creationId xmlns:a16="http://schemas.microsoft.com/office/drawing/2014/main" id="{3D458553-8D61-4DD1-86F6-2065C4DE3646}"/>
              </a:ext>
            </a:extLst>
          </p:cNvPr>
          <p:cNvSpPr txBox="1"/>
          <p:nvPr/>
        </p:nvSpPr>
        <p:spPr>
          <a:xfrm>
            <a:off x="2155422" y="1817683"/>
            <a:ext cx="7886700" cy="323165"/>
          </a:xfrm>
          <a:prstGeom prst="rect">
            <a:avLst/>
          </a:prstGeom>
          <a:noFill/>
        </p:spPr>
        <p:txBody>
          <a:bodyPr wrap="square" rtlCol="0">
            <a:spAutoFit/>
          </a:bodyPr>
          <a:lstStyle/>
          <a:p>
            <a:r>
              <a:rPr lang="en-US" sz="1500" dirty="0">
                <a:latin typeface="Gotham Rounded Book" pitchFamily="50" charset="0"/>
              </a:rPr>
              <a:t>Objective: Predict whether a person will be diagnosed with diabetes or not</a:t>
            </a:r>
          </a:p>
        </p:txBody>
      </p:sp>
      <p:sp>
        <p:nvSpPr>
          <p:cNvPr id="32" name="TextBox 31">
            <a:extLst>
              <a:ext uri="{FF2B5EF4-FFF2-40B4-BE49-F238E27FC236}">
                <a16:creationId xmlns:a16="http://schemas.microsoft.com/office/drawing/2014/main" id="{289C5A7F-2ECE-4015-B2B0-851A4C03D92E}"/>
              </a:ext>
            </a:extLst>
          </p:cNvPr>
          <p:cNvSpPr txBox="1"/>
          <p:nvPr/>
        </p:nvSpPr>
        <p:spPr>
          <a:xfrm>
            <a:off x="3158350" y="4005845"/>
            <a:ext cx="5029200" cy="553998"/>
          </a:xfrm>
          <a:prstGeom prst="rect">
            <a:avLst/>
          </a:prstGeom>
          <a:noFill/>
        </p:spPr>
        <p:txBody>
          <a:bodyPr wrap="square" rtlCol="0">
            <a:spAutoFit/>
          </a:bodyPr>
          <a:lstStyle/>
          <a:p>
            <a:pPr algn="ctr"/>
            <a:r>
              <a:rPr lang="en-US" sz="1500" dirty="0">
                <a:latin typeface="Gotham Rounded Book" pitchFamily="50" charset="0"/>
              </a:rPr>
              <a:t>We have a dataset of 768 people who were or were not diagnosed with diabetes</a:t>
            </a:r>
          </a:p>
        </p:txBody>
      </p:sp>
    </p:spTree>
    <p:extLst>
      <p:ext uri="{BB962C8B-B14F-4D97-AF65-F5344CB8AC3E}">
        <p14:creationId xmlns:p14="http://schemas.microsoft.com/office/powerpoint/2010/main" val="2262134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9FE9F8AA-B7B0-4E95-8DEF-7136F6927025}"/>
              </a:ext>
            </a:extLst>
          </p:cNvPr>
          <p:cNvSpPr/>
          <p:nvPr/>
        </p:nvSpPr>
        <p:spPr>
          <a:xfrm>
            <a:off x="2867963" y="1790699"/>
            <a:ext cx="5399737" cy="753436"/>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grpSp>
        <p:nvGrpSpPr>
          <p:cNvPr id="24" name="Group 23">
            <a:extLst>
              <a:ext uri="{FF2B5EF4-FFF2-40B4-BE49-F238E27FC236}">
                <a16:creationId xmlns:a16="http://schemas.microsoft.com/office/drawing/2014/main" id="{6E732A1E-1C60-4EFD-A840-186F5B12F916}"/>
              </a:ext>
            </a:extLst>
          </p:cNvPr>
          <p:cNvGrpSpPr/>
          <p:nvPr/>
        </p:nvGrpSpPr>
        <p:grpSpPr>
          <a:xfrm>
            <a:off x="2438400" y="2514600"/>
            <a:ext cx="6591300" cy="2628900"/>
            <a:chOff x="342900" y="2057400"/>
            <a:chExt cx="6591300" cy="2628900"/>
          </a:xfrm>
        </p:grpSpPr>
        <p:grpSp>
          <p:nvGrpSpPr>
            <p:cNvPr id="12" name="Group 11">
              <a:extLst>
                <a:ext uri="{FF2B5EF4-FFF2-40B4-BE49-F238E27FC236}">
                  <a16:creationId xmlns:a16="http://schemas.microsoft.com/office/drawing/2014/main" id="{606FDF12-D000-41B1-816B-35F22B5D22AB}"/>
                </a:ext>
              </a:extLst>
            </p:cNvPr>
            <p:cNvGrpSpPr/>
            <p:nvPr/>
          </p:nvGrpSpPr>
          <p:grpSpPr>
            <a:xfrm>
              <a:off x="342900" y="2057400"/>
              <a:ext cx="6591300" cy="2628900"/>
              <a:chOff x="3992412" y="1274468"/>
              <a:chExt cx="11300930" cy="4847017"/>
            </a:xfrm>
          </p:grpSpPr>
          <p:sp>
            <p:nvSpPr>
              <p:cNvPr id="13" name="Rounded Rectangle 14">
                <a:extLst>
                  <a:ext uri="{FF2B5EF4-FFF2-40B4-BE49-F238E27FC236}">
                    <a16:creationId xmlns:a16="http://schemas.microsoft.com/office/drawing/2014/main" id="{87166D30-4A86-4665-B6A6-A526D0B88889}"/>
                  </a:ext>
                </a:extLst>
              </p:cNvPr>
              <p:cNvSpPr/>
              <p:nvPr/>
            </p:nvSpPr>
            <p:spPr>
              <a:xfrm>
                <a:off x="4217455" y="1660290"/>
                <a:ext cx="10835220" cy="4175391"/>
              </a:xfrm>
              <a:prstGeom prst="roundRect">
                <a:avLst>
                  <a:gd name="adj" fmla="val 5179"/>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75000"/>
                      <a:lumOff val="25000"/>
                    </a:schemeClr>
                  </a:solidFill>
                </a:endParaRPr>
              </a:p>
            </p:txBody>
          </p:sp>
          <p:grpSp>
            <p:nvGrpSpPr>
              <p:cNvPr id="14" name="Group 13">
                <a:extLst>
                  <a:ext uri="{FF2B5EF4-FFF2-40B4-BE49-F238E27FC236}">
                    <a16:creationId xmlns:a16="http://schemas.microsoft.com/office/drawing/2014/main" id="{C1262A0F-797E-4D51-90B3-7C5D70144026}"/>
                  </a:ext>
                </a:extLst>
              </p:cNvPr>
              <p:cNvGrpSpPr>
                <a:grpSpLocks noChangeAspect="1"/>
              </p:cNvGrpSpPr>
              <p:nvPr/>
            </p:nvGrpSpPr>
            <p:grpSpPr>
              <a:xfrm>
                <a:off x="14415553" y="5329484"/>
                <a:ext cx="877789" cy="792001"/>
                <a:chOff x="5895071" y="5920942"/>
                <a:chExt cx="1104900" cy="996915"/>
              </a:xfrm>
            </p:grpSpPr>
            <p:sp>
              <p:nvSpPr>
                <p:cNvPr id="20" name="Rectangle 19">
                  <a:extLst>
                    <a:ext uri="{FF2B5EF4-FFF2-40B4-BE49-F238E27FC236}">
                      <a16:creationId xmlns:a16="http://schemas.microsoft.com/office/drawing/2014/main" id="{8666A7EF-F71E-4FA8-971A-DD6758519C0F}"/>
                    </a:ext>
                  </a:extLst>
                </p:cNvPr>
                <p:cNvSpPr/>
                <p:nvPr/>
              </p:nvSpPr>
              <p:spPr>
                <a:xfrm>
                  <a:off x="5895071" y="5920942"/>
                  <a:ext cx="1104900" cy="996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75000"/>
                        <a:lumOff val="25000"/>
                      </a:schemeClr>
                    </a:solidFill>
                  </a:endParaRPr>
                </a:p>
              </p:txBody>
            </p:sp>
            <p:grpSp>
              <p:nvGrpSpPr>
                <p:cNvPr id="21" name="Group 20">
                  <a:extLst>
                    <a:ext uri="{FF2B5EF4-FFF2-40B4-BE49-F238E27FC236}">
                      <a16:creationId xmlns:a16="http://schemas.microsoft.com/office/drawing/2014/main" id="{AA8EE950-A2C8-4175-A241-E40AD35ADE5B}"/>
                    </a:ext>
                  </a:extLst>
                </p:cNvPr>
                <p:cNvGrpSpPr/>
                <p:nvPr/>
              </p:nvGrpSpPr>
              <p:grpSpPr>
                <a:xfrm>
                  <a:off x="6067187" y="6054135"/>
                  <a:ext cx="760668" cy="482710"/>
                  <a:chOff x="2581853" y="6331841"/>
                  <a:chExt cx="1055687" cy="669927"/>
                </a:xfrm>
              </p:grpSpPr>
              <p:sp>
                <p:nvSpPr>
                  <p:cNvPr id="22" name="Freeform 5">
                    <a:extLst>
                      <a:ext uri="{FF2B5EF4-FFF2-40B4-BE49-F238E27FC236}">
                        <a16:creationId xmlns:a16="http://schemas.microsoft.com/office/drawing/2014/main" id="{0DD1ADA7-CFE8-4171-8B4B-BD9E08FD16B8}"/>
                      </a:ext>
                    </a:extLst>
                  </p:cNvPr>
                  <p:cNvSpPr>
                    <a:spLocks/>
                  </p:cNvSpPr>
                  <p:nvPr/>
                </p:nvSpPr>
                <p:spPr bwMode="auto">
                  <a:xfrm>
                    <a:off x="2581853" y="6335008"/>
                    <a:ext cx="466726" cy="666753"/>
                  </a:xfrm>
                  <a:custGeom>
                    <a:avLst/>
                    <a:gdLst>
                      <a:gd name="T0" fmla="*/ 78 w 123"/>
                      <a:gd name="T1" fmla="*/ 114 h 177"/>
                      <a:gd name="T2" fmla="*/ 11 w 123"/>
                      <a:gd name="T3" fmla="*/ 89 h 177"/>
                      <a:gd name="T4" fmla="*/ 15 w 123"/>
                      <a:gd name="T5" fmla="*/ 25 h 177"/>
                      <a:gd name="T6" fmla="*/ 72 w 123"/>
                      <a:gd name="T7" fmla="*/ 6 h 177"/>
                      <a:gd name="T8" fmla="*/ 116 w 123"/>
                      <a:gd name="T9" fmla="*/ 54 h 177"/>
                      <a:gd name="T10" fmla="*/ 53 w 123"/>
                      <a:gd name="T11" fmla="*/ 172 h 177"/>
                      <a:gd name="T12" fmla="*/ 40 w 123"/>
                      <a:gd name="T13" fmla="*/ 176 h 177"/>
                      <a:gd name="T14" fmla="*/ 27 w 123"/>
                      <a:gd name="T15" fmla="*/ 170 h 177"/>
                      <a:gd name="T16" fmla="*/ 33 w 123"/>
                      <a:gd name="T17" fmla="*/ 159 h 177"/>
                      <a:gd name="T18" fmla="*/ 67 w 123"/>
                      <a:gd name="T19" fmla="*/ 132 h 177"/>
                      <a:gd name="T20" fmla="*/ 78 w 123"/>
                      <a:gd name="T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77">
                        <a:moveTo>
                          <a:pt x="78" y="114"/>
                        </a:moveTo>
                        <a:cubicBezTo>
                          <a:pt x="42" y="119"/>
                          <a:pt x="23" y="112"/>
                          <a:pt x="11" y="89"/>
                        </a:cubicBezTo>
                        <a:cubicBezTo>
                          <a:pt x="0" y="67"/>
                          <a:pt x="0" y="45"/>
                          <a:pt x="15" y="25"/>
                        </a:cubicBezTo>
                        <a:cubicBezTo>
                          <a:pt x="27" y="8"/>
                          <a:pt x="52" y="0"/>
                          <a:pt x="72" y="6"/>
                        </a:cubicBezTo>
                        <a:cubicBezTo>
                          <a:pt x="96" y="13"/>
                          <a:pt x="111" y="29"/>
                          <a:pt x="116" y="54"/>
                        </a:cubicBezTo>
                        <a:cubicBezTo>
                          <a:pt x="123" y="98"/>
                          <a:pt x="94" y="153"/>
                          <a:pt x="53" y="172"/>
                        </a:cubicBezTo>
                        <a:cubicBezTo>
                          <a:pt x="49" y="173"/>
                          <a:pt x="44" y="175"/>
                          <a:pt x="40" y="176"/>
                        </a:cubicBezTo>
                        <a:cubicBezTo>
                          <a:pt x="34" y="177"/>
                          <a:pt x="29" y="176"/>
                          <a:pt x="27" y="170"/>
                        </a:cubicBezTo>
                        <a:cubicBezTo>
                          <a:pt x="25" y="164"/>
                          <a:pt x="28" y="161"/>
                          <a:pt x="33" y="159"/>
                        </a:cubicBezTo>
                        <a:cubicBezTo>
                          <a:pt x="45" y="151"/>
                          <a:pt x="57" y="143"/>
                          <a:pt x="67" y="132"/>
                        </a:cubicBezTo>
                        <a:cubicBezTo>
                          <a:pt x="71" y="127"/>
                          <a:pt x="77" y="123"/>
                          <a:pt x="78" y="1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75000"/>
                          <a:lumOff val="25000"/>
                        </a:schemeClr>
                      </a:solidFill>
                    </a:endParaRPr>
                  </a:p>
                </p:txBody>
              </p:sp>
              <p:sp>
                <p:nvSpPr>
                  <p:cNvPr id="23" name="Freeform 6">
                    <a:extLst>
                      <a:ext uri="{FF2B5EF4-FFF2-40B4-BE49-F238E27FC236}">
                        <a16:creationId xmlns:a16="http://schemas.microsoft.com/office/drawing/2014/main" id="{DCFE9DFE-5613-47A2-AA2C-06426561536D}"/>
                      </a:ext>
                    </a:extLst>
                  </p:cNvPr>
                  <p:cNvSpPr>
                    <a:spLocks/>
                  </p:cNvSpPr>
                  <p:nvPr/>
                </p:nvSpPr>
                <p:spPr bwMode="auto">
                  <a:xfrm>
                    <a:off x="3139067" y="6331841"/>
                    <a:ext cx="498473" cy="669927"/>
                  </a:xfrm>
                  <a:custGeom>
                    <a:avLst/>
                    <a:gdLst>
                      <a:gd name="T0" fmla="*/ 80 w 131"/>
                      <a:gd name="T1" fmla="*/ 114 h 178"/>
                      <a:gd name="T2" fmla="*/ 5 w 131"/>
                      <a:gd name="T3" fmla="*/ 73 h 178"/>
                      <a:gd name="T4" fmla="*/ 46 w 131"/>
                      <a:gd name="T5" fmla="*/ 7 h 178"/>
                      <a:gd name="T6" fmla="*/ 113 w 131"/>
                      <a:gd name="T7" fmla="*/ 44 h 178"/>
                      <a:gd name="T8" fmla="*/ 44 w 131"/>
                      <a:gd name="T9" fmla="*/ 176 h 178"/>
                      <a:gd name="T10" fmla="*/ 28 w 131"/>
                      <a:gd name="T11" fmla="*/ 171 h 178"/>
                      <a:gd name="T12" fmla="*/ 37 w 131"/>
                      <a:gd name="T13" fmla="*/ 158 h 178"/>
                      <a:gd name="T14" fmla="*/ 80 w 131"/>
                      <a:gd name="T15" fmla="*/ 114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78">
                        <a:moveTo>
                          <a:pt x="80" y="114"/>
                        </a:moveTo>
                        <a:cubicBezTo>
                          <a:pt x="38" y="121"/>
                          <a:pt x="11" y="105"/>
                          <a:pt x="5" y="73"/>
                        </a:cubicBezTo>
                        <a:cubicBezTo>
                          <a:pt x="0" y="41"/>
                          <a:pt x="16" y="15"/>
                          <a:pt x="46" y="7"/>
                        </a:cubicBezTo>
                        <a:cubicBezTo>
                          <a:pt x="73" y="0"/>
                          <a:pt x="102" y="16"/>
                          <a:pt x="113" y="44"/>
                        </a:cubicBezTo>
                        <a:cubicBezTo>
                          <a:pt x="131" y="90"/>
                          <a:pt x="92" y="165"/>
                          <a:pt x="44" y="176"/>
                        </a:cubicBezTo>
                        <a:cubicBezTo>
                          <a:pt x="38" y="178"/>
                          <a:pt x="32" y="178"/>
                          <a:pt x="28" y="171"/>
                        </a:cubicBezTo>
                        <a:cubicBezTo>
                          <a:pt x="25" y="164"/>
                          <a:pt x="32" y="161"/>
                          <a:pt x="37" y="158"/>
                        </a:cubicBezTo>
                        <a:cubicBezTo>
                          <a:pt x="53" y="147"/>
                          <a:pt x="69" y="136"/>
                          <a:pt x="80" y="1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75000"/>
                          <a:lumOff val="25000"/>
                        </a:schemeClr>
                      </a:solidFill>
                    </a:endParaRPr>
                  </a:p>
                </p:txBody>
              </p:sp>
            </p:grpSp>
          </p:grpSp>
          <p:grpSp>
            <p:nvGrpSpPr>
              <p:cNvPr id="15" name="Group 14">
                <a:extLst>
                  <a:ext uri="{FF2B5EF4-FFF2-40B4-BE49-F238E27FC236}">
                    <a16:creationId xmlns:a16="http://schemas.microsoft.com/office/drawing/2014/main" id="{7EAE3173-F5EB-42B8-B72A-788E30B2E789}"/>
                  </a:ext>
                </a:extLst>
              </p:cNvPr>
              <p:cNvGrpSpPr>
                <a:grpSpLocks noChangeAspect="1"/>
              </p:cNvGrpSpPr>
              <p:nvPr/>
            </p:nvGrpSpPr>
            <p:grpSpPr>
              <a:xfrm>
                <a:off x="3992412" y="1274468"/>
                <a:ext cx="877788" cy="792000"/>
                <a:chOff x="4977027" y="1400657"/>
                <a:chExt cx="1104900" cy="996915"/>
              </a:xfrm>
            </p:grpSpPr>
            <p:sp>
              <p:nvSpPr>
                <p:cNvPr id="16" name="Rectangle 15">
                  <a:extLst>
                    <a:ext uri="{FF2B5EF4-FFF2-40B4-BE49-F238E27FC236}">
                      <a16:creationId xmlns:a16="http://schemas.microsoft.com/office/drawing/2014/main" id="{1875FDC2-20BC-4B8B-9DE5-D442E97A9BEE}"/>
                    </a:ext>
                  </a:extLst>
                </p:cNvPr>
                <p:cNvSpPr/>
                <p:nvPr/>
              </p:nvSpPr>
              <p:spPr>
                <a:xfrm>
                  <a:off x="4977027" y="1400657"/>
                  <a:ext cx="1104900" cy="996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75000"/>
                        <a:lumOff val="25000"/>
                      </a:schemeClr>
                    </a:solidFill>
                  </a:endParaRPr>
                </a:p>
              </p:txBody>
            </p:sp>
            <p:grpSp>
              <p:nvGrpSpPr>
                <p:cNvPr id="17" name="Group 16">
                  <a:extLst>
                    <a:ext uri="{FF2B5EF4-FFF2-40B4-BE49-F238E27FC236}">
                      <a16:creationId xmlns:a16="http://schemas.microsoft.com/office/drawing/2014/main" id="{1B5B1DCE-8E83-45D9-81CE-49E3F06CE5C5}"/>
                    </a:ext>
                  </a:extLst>
                </p:cNvPr>
                <p:cNvGrpSpPr/>
                <p:nvPr/>
              </p:nvGrpSpPr>
              <p:grpSpPr>
                <a:xfrm>
                  <a:off x="5146842" y="1761555"/>
                  <a:ext cx="757237" cy="496436"/>
                  <a:chOff x="7846615" y="1762961"/>
                  <a:chExt cx="1050924" cy="688975"/>
                </a:xfrm>
              </p:grpSpPr>
              <p:sp>
                <p:nvSpPr>
                  <p:cNvPr id="18" name="Freeform 7">
                    <a:extLst>
                      <a:ext uri="{FF2B5EF4-FFF2-40B4-BE49-F238E27FC236}">
                        <a16:creationId xmlns:a16="http://schemas.microsoft.com/office/drawing/2014/main" id="{2AA26B60-D484-4F7F-A99F-707EB06BD3BC}"/>
                      </a:ext>
                    </a:extLst>
                  </p:cNvPr>
                  <p:cNvSpPr>
                    <a:spLocks/>
                  </p:cNvSpPr>
                  <p:nvPr/>
                </p:nvSpPr>
                <p:spPr bwMode="auto">
                  <a:xfrm>
                    <a:off x="8453039" y="1762961"/>
                    <a:ext cx="444500" cy="688975"/>
                  </a:xfrm>
                  <a:custGeom>
                    <a:avLst/>
                    <a:gdLst>
                      <a:gd name="T0" fmla="*/ 0 w 117"/>
                      <a:gd name="T1" fmla="*/ 110 h 183"/>
                      <a:gd name="T2" fmla="*/ 68 w 117"/>
                      <a:gd name="T3" fmla="*/ 8 h 183"/>
                      <a:gd name="T4" fmla="*/ 89 w 117"/>
                      <a:gd name="T5" fmla="*/ 10 h 183"/>
                      <a:gd name="T6" fmla="*/ 78 w 117"/>
                      <a:gd name="T7" fmla="*/ 26 h 183"/>
                      <a:gd name="T8" fmla="*/ 47 w 117"/>
                      <a:gd name="T9" fmla="*/ 51 h 183"/>
                      <a:gd name="T10" fmla="*/ 41 w 117"/>
                      <a:gd name="T11" fmla="*/ 65 h 183"/>
                      <a:gd name="T12" fmla="*/ 54 w 117"/>
                      <a:gd name="T13" fmla="*/ 66 h 183"/>
                      <a:gd name="T14" fmla="*/ 113 w 117"/>
                      <a:gd name="T15" fmla="*/ 112 h 183"/>
                      <a:gd name="T16" fmla="*/ 67 w 117"/>
                      <a:gd name="T17" fmla="*/ 176 h 183"/>
                      <a:gd name="T18" fmla="*/ 0 w 117"/>
                      <a:gd name="T19" fmla="*/ 1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83">
                        <a:moveTo>
                          <a:pt x="0" y="110"/>
                        </a:moveTo>
                        <a:cubicBezTo>
                          <a:pt x="1" y="67"/>
                          <a:pt x="30" y="23"/>
                          <a:pt x="68" y="8"/>
                        </a:cubicBezTo>
                        <a:cubicBezTo>
                          <a:pt x="75" y="5"/>
                          <a:pt x="84" y="0"/>
                          <a:pt x="89" y="10"/>
                        </a:cubicBezTo>
                        <a:cubicBezTo>
                          <a:pt x="94" y="20"/>
                          <a:pt x="83" y="22"/>
                          <a:pt x="78" y="26"/>
                        </a:cubicBezTo>
                        <a:cubicBezTo>
                          <a:pt x="67" y="33"/>
                          <a:pt x="56" y="41"/>
                          <a:pt x="47" y="51"/>
                        </a:cubicBezTo>
                        <a:cubicBezTo>
                          <a:pt x="44" y="55"/>
                          <a:pt x="38" y="59"/>
                          <a:pt x="41" y="65"/>
                        </a:cubicBezTo>
                        <a:cubicBezTo>
                          <a:pt x="44" y="70"/>
                          <a:pt x="49" y="66"/>
                          <a:pt x="54" y="66"/>
                        </a:cubicBezTo>
                        <a:cubicBezTo>
                          <a:pt x="85" y="64"/>
                          <a:pt x="109" y="82"/>
                          <a:pt x="113" y="112"/>
                        </a:cubicBezTo>
                        <a:cubicBezTo>
                          <a:pt x="117" y="143"/>
                          <a:pt x="97" y="171"/>
                          <a:pt x="67" y="176"/>
                        </a:cubicBezTo>
                        <a:cubicBezTo>
                          <a:pt x="31" y="183"/>
                          <a:pt x="0" y="152"/>
                          <a:pt x="0" y="1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75000"/>
                          <a:lumOff val="25000"/>
                        </a:schemeClr>
                      </a:solidFill>
                    </a:endParaRPr>
                  </a:p>
                </p:txBody>
              </p:sp>
              <p:sp>
                <p:nvSpPr>
                  <p:cNvPr id="19" name="Freeform 8">
                    <a:extLst>
                      <a:ext uri="{FF2B5EF4-FFF2-40B4-BE49-F238E27FC236}">
                        <a16:creationId xmlns:a16="http://schemas.microsoft.com/office/drawing/2014/main" id="{42593A62-C1A2-45B6-BFB6-836ED5D4C724}"/>
                      </a:ext>
                    </a:extLst>
                  </p:cNvPr>
                  <p:cNvSpPr>
                    <a:spLocks/>
                  </p:cNvSpPr>
                  <p:nvPr/>
                </p:nvSpPr>
                <p:spPr bwMode="auto">
                  <a:xfrm>
                    <a:off x="7846615" y="1770898"/>
                    <a:ext cx="492124" cy="669925"/>
                  </a:xfrm>
                  <a:custGeom>
                    <a:avLst/>
                    <a:gdLst>
                      <a:gd name="T0" fmla="*/ 51 w 130"/>
                      <a:gd name="T1" fmla="*/ 66 h 178"/>
                      <a:gd name="T2" fmla="*/ 114 w 130"/>
                      <a:gd name="T3" fmla="*/ 84 h 178"/>
                      <a:gd name="T4" fmla="*/ 118 w 130"/>
                      <a:gd name="T5" fmla="*/ 146 h 178"/>
                      <a:gd name="T6" fmla="*/ 65 w 130"/>
                      <a:gd name="T7" fmla="*/ 174 h 178"/>
                      <a:gd name="T8" fmla="*/ 16 w 130"/>
                      <a:gd name="T9" fmla="*/ 133 h 178"/>
                      <a:gd name="T10" fmla="*/ 82 w 130"/>
                      <a:gd name="T11" fmla="*/ 5 h 178"/>
                      <a:gd name="T12" fmla="*/ 100 w 130"/>
                      <a:gd name="T13" fmla="*/ 7 h 178"/>
                      <a:gd name="T14" fmla="*/ 92 w 130"/>
                      <a:gd name="T15" fmla="*/ 22 h 178"/>
                      <a:gd name="T16" fmla="*/ 51 w 130"/>
                      <a:gd name="T17" fmla="*/ 6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8">
                        <a:moveTo>
                          <a:pt x="51" y="66"/>
                        </a:moveTo>
                        <a:cubicBezTo>
                          <a:pt x="78" y="60"/>
                          <a:pt x="99" y="63"/>
                          <a:pt x="114" y="84"/>
                        </a:cubicBezTo>
                        <a:cubicBezTo>
                          <a:pt x="128" y="104"/>
                          <a:pt x="130" y="125"/>
                          <a:pt x="118" y="146"/>
                        </a:cubicBezTo>
                        <a:cubicBezTo>
                          <a:pt x="108" y="166"/>
                          <a:pt x="85" y="178"/>
                          <a:pt x="65" y="174"/>
                        </a:cubicBezTo>
                        <a:cubicBezTo>
                          <a:pt x="41" y="170"/>
                          <a:pt x="23" y="156"/>
                          <a:pt x="16" y="133"/>
                        </a:cubicBezTo>
                        <a:cubicBezTo>
                          <a:pt x="0" y="87"/>
                          <a:pt x="36" y="19"/>
                          <a:pt x="82" y="5"/>
                        </a:cubicBezTo>
                        <a:cubicBezTo>
                          <a:pt x="89" y="3"/>
                          <a:pt x="96" y="0"/>
                          <a:pt x="100" y="7"/>
                        </a:cubicBezTo>
                        <a:cubicBezTo>
                          <a:pt x="105" y="16"/>
                          <a:pt x="97" y="19"/>
                          <a:pt x="92" y="22"/>
                        </a:cubicBezTo>
                        <a:cubicBezTo>
                          <a:pt x="76" y="33"/>
                          <a:pt x="59" y="43"/>
                          <a:pt x="51"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75000"/>
                          <a:lumOff val="25000"/>
                        </a:schemeClr>
                      </a:solidFill>
                    </a:endParaRPr>
                  </a:p>
                </p:txBody>
              </p:sp>
            </p:grpSp>
          </p:grpSp>
        </p:grpSp>
        <p:pic>
          <p:nvPicPr>
            <p:cNvPr id="3" name="Picture 2">
              <a:extLst>
                <a:ext uri="{FF2B5EF4-FFF2-40B4-BE49-F238E27FC236}">
                  <a16:creationId xmlns:a16="http://schemas.microsoft.com/office/drawing/2014/main" id="{700EF83A-313E-4653-9C70-EA3BE45C3E45}"/>
                </a:ext>
              </a:extLst>
            </p:cNvPr>
            <p:cNvPicPr>
              <a:picLocks noChangeAspect="1"/>
            </p:cNvPicPr>
            <p:nvPr/>
          </p:nvPicPr>
          <p:blipFill>
            <a:blip r:embed="rId2"/>
            <a:stretch>
              <a:fillRect/>
            </a:stretch>
          </p:blipFill>
          <p:spPr>
            <a:xfrm>
              <a:off x="883081" y="2506604"/>
              <a:ext cx="5632548" cy="1844958"/>
            </a:xfrm>
            <a:prstGeom prst="rect">
              <a:avLst/>
            </a:prstGeom>
          </p:spPr>
        </p:pic>
      </p:grpSp>
      <p:sp>
        <p:nvSpPr>
          <p:cNvPr id="26" name="TextBox 25">
            <a:extLst>
              <a:ext uri="{FF2B5EF4-FFF2-40B4-BE49-F238E27FC236}">
                <a16:creationId xmlns:a16="http://schemas.microsoft.com/office/drawing/2014/main" id="{7EC062B4-1ACC-4CC2-A810-4A22A588B5E4}"/>
              </a:ext>
            </a:extLst>
          </p:cNvPr>
          <p:cNvSpPr txBox="1"/>
          <p:nvPr/>
        </p:nvSpPr>
        <p:spPr>
          <a:xfrm>
            <a:off x="3050671" y="1956471"/>
            <a:ext cx="5357644" cy="323165"/>
          </a:xfrm>
          <a:prstGeom prst="rect">
            <a:avLst/>
          </a:prstGeom>
          <a:noFill/>
        </p:spPr>
        <p:txBody>
          <a:bodyPr wrap="square" rtlCol="0">
            <a:spAutoFit/>
          </a:bodyPr>
          <a:lstStyle/>
          <a:p>
            <a:r>
              <a:rPr lang="en-US" sz="1500" dirty="0">
                <a:solidFill>
                  <a:srgbClr val="113B69"/>
                </a:solidFill>
                <a:latin typeface="Gotham Rounded Book" pitchFamily="50" charset="0"/>
              </a:rPr>
              <a:t>Import the required Scikit-learn libraries as shown:</a:t>
            </a:r>
          </a:p>
        </p:txBody>
      </p:sp>
    </p:spTree>
    <p:extLst>
      <p:ext uri="{BB962C8B-B14F-4D97-AF65-F5344CB8AC3E}">
        <p14:creationId xmlns:p14="http://schemas.microsoft.com/office/powerpoint/2010/main" val="424125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DDAA6246-444C-47AB-9B83-26566D0FA33A}"/>
              </a:ext>
            </a:extLst>
          </p:cNvPr>
          <p:cNvSpPr/>
          <p:nvPr/>
        </p:nvSpPr>
        <p:spPr>
          <a:xfrm>
            <a:off x="3314699" y="1447800"/>
            <a:ext cx="4457701" cy="7239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a:extLst>
              <a:ext uri="{FF2B5EF4-FFF2-40B4-BE49-F238E27FC236}">
                <a16:creationId xmlns:a16="http://schemas.microsoft.com/office/drawing/2014/main" id="{A3636727-C788-479E-982B-C64F0D7FD803}"/>
              </a:ext>
            </a:extLst>
          </p:cNvPr>
          <p:cNvSpPr/>
          <p:nvPr/>
        </p:nvSpPr>
        <p:spPr>
          <a:xfrm>
            <a:off x="1981200" y="2494865"/>
            <a:ext cx="8153400" cy="32582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3817906" y="1633399"/>
            <a:ext cx="3783723" cy="323165"/>
          </a:xfrm>
          <a:prstGeom prst="rect">
            <a:avLst/>
          </a:prstGeom>
          <a:noFill/>
        </p:spPr>
        <p:txBody>
          <a:bodyPr wrap="square" rtlCol="0">
            <a:spAutoFit/>
          </a:bodyPr>
          <a:lstStyle/>
          <a:p>
            <a:r>
              <a:rPr lang="en-US" sz="1500" dirty="0">
                <a:solidFill>
                  <a:srgbClr val="113B69"/>
                </a:solidFill>
                <a:latin typeface="Gotham Rounded Book" pitchFamily="50" charset="0"/>
              </a:rPr>
              <a:t>Load the dataset and have a look:</a:t>
            </a:r>
          </a:p>
        </p:txBody>
      </p:sp>
      <p:pic>
        <p:nvPicPr>
          <p:cNvPr id="4" name="Picture 3">
            <a:extLst>
              <a:ext uri="{FF2B5EF4-FFF2-40B4-BE49-F238E27FC236}">
                <a16:creationId xmlns:a16="http://schemas.microsoft.com/office/drawing/2014/main" id="{80DDD348-740A-42A7-879E-C90D3CE4F96B}"/>
              </a:ext>
            </a:extLst>
          </p:cNvPr>
          <p:cNvPicPr>
            <a:picLocks noChangeAspect="1"/>
          </p:cNvPicPr>
          <p:nvPr/>
        </p:nvPicPr>
        <p:blipFill rotWithShape="1">
          <a:blip r:embed="rId2"/>
          <a:srcRect t="1397" r="11779" b="1"/>
          <a:stretch/>
        </p:blipFill>
        <p:spPr>
          <a:xfrm>
            <a:off x="2270521" y="2817417"/>
            <a:ext cx="7650957" cy="2689330"/>
          </a:xfrm>
          <a:prstGeom prst="rect">
            <a:avLst/>
          </a:prstGeom>
          <a:ln>
            <a:solidFill>
              <a:schemeClr val="tx1"/>
            </a:solidFill>
          </a:ln>
        </p:spPr>
      </p:pic>
    </p:spTree>
    <p:extLst>
      <p:ext uri="{BB962C8B-B14F-4D97-AF65-F5344CB8AC3E}">
        <p14:creationId xmlns:p14="http://schemas.microsoft.com/office/powerpoint/2010/main" val="1132553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F9E4E2-DF43-4369-A479-47CEF5EE448B}"/>
              </a:ext>
            </a:extLst>
          </p:cNvPr>
          <p:cNvSpPr/>
          <p:nvPr/>
        </p:nvSpPr>
        <p:spPr>
          <a:xfrm>
            <a:off x="619125" y="1219200"/>
            <a:ext cx="10959295" cy="9906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a16="http://schemas.microsoft.com/office/drawing/2014/main" id="{6C6AD161-D808-4089-90BD-D8D70A66522A}"/>
              </a:ext>
            </a:extLst>
          </p:cNvPr>
          <p:cNvSpPr/>
          <p:nvPr/>
        </p:nvSpPr>
        <p:spPr>
          <a:xfrm>
            <a:off x="2019300" y="2494865"/>
            <a:ext cx="8191500" cy="33344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640845" y="1321400"/>
            <a:ext cx="10948409" cy="784830"/>
          </a:xfrm>
          <a:prstGeom prst="rect">
            <a:avLst/>
          </a:prstGeom>
          <a:noFill/>
        </p:spPr>
        <p:txBody>
          <a:bodyPr wrap="square" rtlCol="0">
            <a:spAutoFit/>
          </a:bodyPr>
          <a:lstStyle/>
          <a:p>
            <a:pPr algn="ctr"/>
            <a:r>
              <a:rPr lang="en-US" sz="1500" dirty="0">
                <a:solidFill>
                  <a:srgbClr val="113B69"/>
                </a:solidFill>
                <a:latin typeface="Gotham Rounded Book" pitchFamily="50" charset="0"/>
              </a:rPr>
              <a:t>Values of columns like ‘Glucose’, </a:t>
            </a:r>
            <a:r>
              <a:rPr lang="en-US" sz="1500" dirty="0" err="1">
                <a:solidFill>
                  <a:srgbClr val="113B69"/>
                </a:solidFill>
                <a:latin typeface="Gotham Rounded Book" pitchFamily="50" charset="0"/>
              </a:rPr>
              <a:t>BloodPressure</a:t>
            </a:r>
            <a:r>
              <a:rPr lang="en-US" sz="1500" dirty="0">
                <a:solidFill>
                  <a:srgbClr val="113B69"/>
                </a:solidFill>
                <a:latin typeface="Gotham Rounded Book" pitchFamily="50" charset="0"/>
              </a:rPr>
              <a:t>’ cannot be accepted as zeroes because it will affect the outcome</a:t>
            </a:r>
          </a:p>
          <a:p>
            <a:pPr algn="ctr"/>
            <a:endParaRPr lang="en-US" sz="1500" dirty="0">
              <a:solidFill>
                <a:srgbClr val="113B69"/>
              </a:solidFill>
              <a:latin typeface="Gotham Rounded Book" pitchFamily="50" charset="0"/>
            </a:endParaRPr>
          </a:p>
          <a:p>
            <a:pPr algn="ctr"/>
            <a:r>
              <a:rPr lang="en-US" sz="1500" dirty="0">
                <a:solidFill>
                  <a:srgbClr val="113B69"/>
                </a:solidFill>
                <a:latin typeface="Gotham Rounded Book" pitchFamily="50" charset="0"/>
              </a:rPr>
              <a:t>We can replace such values with the mean of the respective column: </a:t>
            </a:r>
          </a:p>
        </p:txBody>
      </p:sp>
      <p:pic>
        <p:nvPicPr>
          <p:cNvPr id="3" name="Picture 2">
            <a:extLst>
              <a:ext uri="{FF2B5EF4-FFF2-40B4-BE49-F238E27FC236}">
                <a16:creationId xmlns:a16="http://schemas.microsoft.com/office/drawing/2014/main" id="{7A8F25E3-5DCE-4640-8282-43AACF8BE0EB}"/>
              </a:ext>
            </a:extLst>
          </p:cNvPr>
          <p:cNvPicPr>
            <a:picLocks noChangeAspect="1"/>
          </p:cNvPicPr>
          <p:nvPr/>
        </p:nvPicPr>
        <p:blipFill>
          <a:blip r:embed="rId2"/>
          <a:stretch>
            <a:fillRect/>
          </a:stretch>
        </p:blipFill>
        <p:spPr>
          <a:xfrm>
            <a:off x="2247900" y="3314700"/>
            <a:ext cx="7743825" cy="1733550"/>
          </a:xfrm>
          <a:prstGeom prst="rect">
            <a:avLst/>
          </a:prstGeom>
          <a:ln>
            <a:solidFill>
              <a:srgbClr val="113B69"/>
            </a:solidFill>
          </a:ln>
        </p:spPr>
      </p:pic>
    </p:spTree>
    <p:extLst>
      <p:ext uri="{BB962C8B-B14F-4D97-AF65-F5344CB8AC3E}">
        <p14:creationId xmlns:p14="http://schemas.microsoft.com/office/powerpoint/2010/main" val="1734050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F3BAE31-947A-4DD1-B4B5-69D98D83387D}"/>
              </a:ext>
            </a:extLst>
          </p:cNvPr>
          <p:cNvSpPr/>
          <p:nvPr/>
        </p:nvSpPr>
        <p:spPr>
          <a:xfrm>
            <a:off x="2726922" y="1477403"/>
            <a:ext cx="6743700" cy="73411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6F6F35D9-868F-4185-B794-9B01CEDE13B4}"/>
              </a:ext>
            </a:extLst>
          </p:cNvPr>
          <p:cNvSpPr/>
          <p:nvPr/>
        </p:nvSpPr>
        <p:spPr>
          <a:xfrm>
            <a:off x="1600200" y="2887458"/>
            <a:ext cx="8839200" cy="29915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630011" y="1682875"/>
            <a:ext cx="10959295" cy="323165"/>
          </a:xfrm>
          <a:prstGeom prst="rect">
            <a:avLst/>
          </a:prstGeom>
          <a:noFill/>
        </p:spPr>
        <p:txBody>
          <a:bodyPr wrap="square" rtlCol="0">
            <a:spAutoFit/>
          </a:bodyPr>
          <a:lstStyle/>
          <a:p>
            <a:pPr algn="ctr"/>
            <a:r>
              <a:rPr lang="en-US" sz="1500" dirty="0">
                <a:solidFill>
                  <a:srgbClr val="113B69"/>
                </a:solidFill>
                <a:latin typeface="Gotham Rounded Book" pitchFamily="50" charset="0"/>
              </a:rPr>
              <a:t>Before proceeding further, let’s split the dataset into train and test:</a:t>
            </a:r>
          </a:p>
        </p:txBody>
      </p:sp>
      <p:pic>
        <p:nvPicPr>
          <p:cNvPr id="4" name="Picture 3">
            <a:extLst>
              <a:ext uri="{FF2B5EF4-FFF2-40B4-BE49-F238E27FC236}">
                <a16:creationId xmlns:a16="http://schemas.microsoft.com/office/drawing/2014/main" id="{27A74883-3D88-4320-8D78-001D2DDC3C95}"/>
              </a:ext>
            </a:extLst>
          </p:cNvPr>
          <p:cNvPicPr>
            <a:picLocks noChangeAspect="1"/>
          </p:cNvPicPr>
          <p:nvPr/>
        </p:nvPicPr>
        <p:blipFill>
          <a:blip r:embed="rId2"/>
          <a:stretch>
            <a:fillRect/>
          </a:stretch>
        </p:blipFill>
        <p:spPr>
          <a:xfrm>
            <a:off x="1866900" y="3707293"/>
            <a:ext cx="8134350" cy="1228725"/>
          </a:xfrm>
          <a:prstGeom prst="rect">
            <a:avLst/>
          </a:prstGeom>
          <a:ln>
            <a:solidFill>
              <a:schemeClr val="tx1"/>
            </a:solidFill>
          </a:ln>
        </p:spPr>
      </p:pic>
    </p:spTree>
    <p:extLst>
      <p:ext uri="{BB962C8B-B14F-4D97-AF65-F5344CB8AC3E}">
        <p14:creationId xmlns:p14="http://schemas.microsoft.com/office/powerpoint/2010/main" val="3581717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1C382FD-9C2B-4742-9A17-E35FA6401574}"/>
              </a:ext>
            </a:extLst>
          </p:cNvPr>
          <p:cNvSpPr/>
          <p:nvPr/>
        </p:nvSpPr>
        <p:spPr>
          <a:xfrm>
            <a:off x="4650972" y="1748077"/>
            <a:ext cx="2895600" cy="638859"/>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7BEDFB71-6E91-47E4-8862-200EBBDC00A8}"/>
              </a:ext>
            </a:extLst>
          </p:cNvPr>
          <p:cNvSpPr/>
          <p:nvPr/>
        </p:nvSpPr>
        <p:spPr>
          <a:xfrm>
            <a:off x="2552700" y="2717922"/>
            <a:ext cx="7772400" cy="33344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4784322" y="1905923"/>
            <a:ext cx="2628900" cy="323165"/>
          </a:xfrm>
          <a:prstGeom prst="rect">
            <a:avLst/>
          </a:prstGeom>
          <a:noFill/>
        </p:spPr>
        <p:txBody>
          <a:bodyPr wrap="square" rtlCol="0">
            <a:spAutoFit/>
          </a:bodyPr>
          <a:lstStyle/>
          <a:p>
            <a:pPr algn="ctr"/>
            <a:r>
              <a:rPr lang="en-US" sz="1500" dirty="0">
                <a:solidFill>
                  <a:srgbClr val="113B69"/>
                </a:solidFill>
                <a:latin typeface="Gotham Rounded Book" pitchFamily="50" charset="0"/>
              </a:rPr>
              <a:t>Feature Scaling:</a:t>
            </a:r>
          </a:p>
        </p:txBody>
      </p:sp>
      <p:pic>
        <p:nvPicPr>
          <p:cNvPr id="3" name="Picture 2">
            <a:extLst>
              <a:ext uri="{FF2B5EF4-FFF2-40B4-BE49-F238E27FC236}">
                <a16:creationId xmlns:a16="http://schemas.microsoft.com/office/drawing/2014/main" id="{A656D089-F4B6-42EE-A1C6-AF708BD8FEEE}"/>
              </a:ext>
            </a:extLst>
          </p:cNvPr>
          <p:cNvPicPr>
            <a:picLocks noChangeAspect="1"/>
          </p:cNvPicPr>
          <p:nvPr/>
        </p:nvPicPr>
        <p:blipFill>
          <a:blip r:embed="rId3"/>
          <a:stretch>
            <a:fillRect/>
          </a:stretch>
        </p:blipFill>
        <p:spPr>
          <a:xfrm>
            <a:off x="3743325" y="3880314"/>
            <a:ext cx="5391150" cy="1009650"/>
          </a:xfrm>
          <a:prstGeom prst="rect">
            <a:avLst/>
          </a:prstGeom>
          <a:ln>
            <a:solidFill>
              <a:schemeClr val="tx1"/>
            </a:solidFill>
          </a:ln>
        </p:spPr>
      </p:pic>
      <p:sp>
        <p:nvSpPr>
          <p:cNvPr id="8" name="Speech Bubble: Rectangle 7">
            <a:extLst>
              <a:ext uri="{FF2B5EF4-FFF2-40B4-BE49-F238E27FC236}">
                <a16:creationId xmlns:a16="http://schemas.microsoft.com/office/drawing/2014/main" id="{2FD5E449-4389-4D9F-9ACF-AFB0A174404E}"/>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Gotham Rounded Book" pitchFamily="50" charset="0"/>
              </a:rPr>
              <a:t>Rule of thumb: Any algorithm that computes distance or assumes normality, </a:t>
            </a:r>
            <a:r>
              <a:rPr lang="en-US" sz="1500" b="1" dirty="0">
                <a:solidFill>
                  <a:schemeClr val="tx1"/>
                </a:solidFill>
                <a:latin typeface="Gotham Rounded Book" pitchFamily="50" charset="0"/>
              </a:rPr>
              <a:t>scale your features!</a:t>
            </a:r>
            <a:endParaRPr lang="en-US" sz="1500" dirty="0">
              <a:solidFill>
                <a:schemeClr val="tx1"/>
              </a:solidFill>
              <a:latin typeface="Gotham Rounded Book" pitchFamily="50" charset="0"/>
            </a:endParaRPr>
          </a:p>
        </p:txBody>
      </p:sp>
      <p:pic>
        <p:nvPicPr>
          <p:cNvPr id="9" name="Picture 8">
            <a:extLst>
              <a:ext uri="{FF2B5EF4-FFF2-40B4-BE49-F238E27FC236}">
                <a16:creationId xmlns:a16="http://schemas.microsoft.com/office/drawing/2014/main" id="{258B5971-6607-4BA1-95EF-A064D03FD7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spTree>
    <p:extLst>
      <p:ext uri="{BB962C8B-B14F-4D97-AF65-F5344CB8AC3E}">
        <p14:creationId xmlns:p14="http://schemas.microsoft.com/office/powerpoint/2010/main" val="2155984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D6C1D80-EEF2-459D-B8DD-688EE9A9DFD3}"/>
              </a:ext>
            </a:extLst>
          </p:cNvPr>
          <p:cNvSpPr/>
          <p:nvPr/>
        </p:nvSpPr>
        <p:spPr>
          <a:xfrm>
            <a:off x="3924300" y="1848115"/>
            <a:ext cx="6667500" cy="1085585"/>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F53950AF-0852-459A-91C6-10496FC79948}"/>
              </a:ext>
            </a:extLst>
          </p:cNvPr>
          <p:cNvSpPr/>
          <p:nvPr/>
        </p:nvSpPr>
        <p:spPr>
          <a:xfrm>
            <a:off x="2667000" y="3162300"/>
            <a:ext cx="7772400" cy="33344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4031066" y="2113908"/>
            <a:ext cx="6560734" cy="553998"/>
          </a:xfrm>
          <a:prstGeom prst="rect">
            <a:avLst/>
          </a:prstGeom>
          <a:noFill/>
        </p:spPr>
        <p:txBody>
          <a:bodyPr wrap="square" rtlCol="0">
            <a:spAutoFit/>
          </a:bodyPr>
          <a:lstStyle/>
          <a:p>
            <a:pPr algn="ctr"/>
            <a:r>
              <a:rPr lang="en-US" sz="1500" dirty="0">
                <a:solidFill>
                  <a:srgbClr val="113B69"/>
                </a:solidFill>
                <a:latin typeface="Gotham Rounded Book" pitchFamily="50" charset="0"/>
              </a:rPr>
              <a:t>Then define the model using </a:t>
            </a:r>
            <a:r>
              <a:rPr lang="en-US" sz="1500" dirty="0" err="1">
                <a:solidFill>
                  <a:srgbClr val="113B69"/>
                </a:solidFill>
                <a:latin typeface="Gotham Rounded Book" pitchFamily="50" charset="0"/>
              </a:rPr>
              <a:t>KNeighborsClassifier</a:t>
            </a:r>
            <a:r>
              <a:rPr lang="en-US" sz="1500" dirty="0">
                <a:solidFill>
                  <a:srgbClr val="113B69"/>
                </a:solidFill>
                <a:latin typeface="Gotham Rounded Book" pitchFamily="50" charset="0"/>
              </a:rPr>
              <a:t> and fit the train data in the model</a:t>
            </a:r>
          </a:p>
        </p:txBody>
      </p:sp>
      <p:pic>
        <p:nvPicPr>
          <p:cNvPr id="8" name="Picture 7">
            <a:extLst>
              <a:ext uri="{FF2B5EF4-FFF2-40B4-BE49-F238E27FC236}">
                <a16:creationId xmlns:a16="http://schemas.microsoft.com/office/drawing/2014/main" id="{FA2AC58B-BF25-4FAD-B898-D0D5B2F4D430}"/>
              </a:ext>
            </a:extLst>
          </p:cNvPr>
          <p:cNvPicPr>
            <a:picLocks noChangeAspect="1"/>
          </p:cNvPicPr>
          <p:nvPr/>
        </p:nvPicPr>
        <p:blipFill>
          <a:blip r:embed="rId2"/>
          <a:stretch>
            <a:fillRect/>
          </a:stretch>
        </p:blipFill>
        <p:spPr>
          <a:xfrm>
            <a:off x="2950758" y="3821818"/>
            <a:ext cx="7210425" cy="2038350"/>
          </a:xfrm>
          <a:prstGeom prst="rect">
            <a:avLst/>
          </a:prstGeom>
          <a:ln>
            <a:solidFill>
              <a:schemeClr val="tx1"/>
            </a:solidFill>
          </a:ln>
        </p:spPr>
      </p:pic>
      <p:sp>
        <p:nvSpPr>
          <p:cNvPr id="9" name="Speech Bubble: Rectangle 8">
            <a:extLst>
              <a:ext uri="{FF2B5EF4-FFF2-40B4-BE49-F238E27FC236}">
                <a16:creationId xmlns:a16="http://schemas.microsoft.com/office/drawing/2014/main" id="{B2EFE436-7389-4450-B924-49C8BCC7F7D2}"/>
              </a:ext>
            </a:extLst>
          </p:cNvPr>
          <p:cNvSpPr/>
          <p:nvPr/>
        </p:nvSpPr>
        <p:spPr>
          <a:xfrm>
            <a:off x="439783" y="1555530"/>
            <a:ext cx="3281696" cy="1060814"/>
          </a:xfrm>
          <a:prstGeom prst="wedgeRectCallout">
            <a:avLst>
              <a:gd name="adj1" fmla="val -22492"/>
              <a:gd name="adj2" fmla="val 7481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solidFill>
                <a:latin typeface="Gotham Rounded Book" pitchFamily="50" charset="0"/>
              </a:rPr>
              <a:t>N_neighbors</a:t>
            </a:r>
            <a:r>
              <a:rPr lang="en-US" sz="1500" dirty="0">
                <a:solidFill>
                  <a:schemeClr val="tx1"/>
                </a:solidFill>
                <a:latin typeface="Gotham Rounded Book" pitchFamily="50" charset="0"/>
              </a:rPr>
              <a:t> here is ‘K’ </a:t>
            </a:r>
          </a:p>
          <a:p>
            <a:pPr algn="ctr"/>
            <a:r>
              <a:rPr lang="en-US" sz="1500" dirty="0">
                <a:solidFill>
                  <a:schemeClr val="tx1"/>
                </a:solidFill>
                <a:latin typeface="Gotham Rounded Book" pitchFamily="50" charset="0"/>
              </a:rPr>
              <a:t>p is the power parameter to define the metric used, which is ‘Euclidean’ in our case </a:t>
            </a:r>
          </a:p>
        </p:txBody>
      </p:sp>
      <p:pic>
        <p:nvPicPr>
          <p:cNvPr id="10" name="Picture 9">
            <a:extLst>
              <a:ext uri="{FF2B5EF4-FFF2-40B4-BE49-F238E27FC236}">
                <a16:creationId xmlns:a16="http://schemas.microsoft.com/office/drawing/2014/main" id="{CC87221C-B208-4007-93AB-F01C7FFBF9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2" t="50515" r="28813" b="2061"/>
          <a:stretch/>
        </p:blipFill>
        <p:spPr>
          <a:xfrm>
            <a:off x="577676" y="3585447"/>
            <a:ext cx="1652441" cy="1727552"/>
          </a:xfrm>
          <a:prstGeom prst="rect">
            <a:avLst/>
          </a:prstGeom>
        </p:spPr>
      </p:pic>
    </p:spTree>
    <p:extLst>
      <p:ext uri="{BB962C8B-B14F-4D97-AF65-F5344CB8AC3E}">
        <p14:creationId xmlns:p14="http://schemas.microsoft.com/office/powerpoint/2010/main" val="347509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49A118-778F-415F-9BA0-4459392D79D7}"/>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0"/>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15" name="Rectangle 14">
            <a:extLst>
              <a:ext uri="{FF2B5EF4-FFF2-40B4-BE49-F238E27FC236}">
                <a16:creationId xmlns:a16="http://schemas.microsoft.com/office/drawing/2014/main" id="{3EF9AA53-686C-4D7C-94D1-B9C3AFBC7E13}"/>
              </a:ext>
            </a:extLst>
          </p:cNvPr>
          <p:cNvSpPr/>
          <p:nvPr/>
        </p:nvSpPr>
        <p:spPr>
          <a:xfrm>
            <a:off x="-5444" y="21772"/>
            <a:ext cx="12197444" cy="6847114"/>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852FAB0-F692-4F3A-95F4-85335E17C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00" y="2941865"/>
            <a:ext cx="1539215" cy="2030185"/>
          </a:xfrm>
          <a:prstGeom prst="rect">
            <a:avLst/>
          </a:prstGeom>
        </p:spPr>
      </p:pic>
      <p:sp>
        <p:nvSpPr>
          <p:cNvPr id="7" name="Speech Bubble: Oval 6">
            <a:extLst>
              <a:ext uri="{FF2B5EF4-FFF2-40B4-BE49-F238E27FC236}">
                <a16:creationId xmlns:a16="http://schemas.microsoft.com/office/drawing/2014/main" id="{604F510F-061F-4AB4-B2B9-1EF18B1D52FB}"/>
              </a:ext>
            </a:extLst>
          </p:cNvPr>
          <p:cNvSpPr/>
          <p:nvPr/>
        </p:nvSpPr>
        <p:spPr>
          <a:xfrm>
            <a:off x="8846533" y="952500"/>
            <a:ext cx="2520589" cy="2400300"/>
          </a:xfrm>
          <a:prstGeom prst="wedgeEllipseCallout">
            <a:avLst>
              <a:gd name="adj1" fmla="val -68588"/>
              <a:gd name="adj2" fmla="val 41411"/>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dear, you can differentiate between a cat and a dog based on their characteristics </a:t>
            </a:r>
          </a:p>
        </p:txBody>
      </p:sp>
      <p:pic>
        <p:nvPicPr>
          <p:cNvPr id="9" name="Picture 8">
            <a:extLst>
              <a:ext uri="{FF2B5EF4-FFF2-40B4-BE49-F238E27FC236}">
                <a16:creationId xmlns:a16="http://schemas.microsoft.com/office/drawing/2014/main" id="{3D8FECC7-0A11-40CD-888F-014E178E1E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79027">
            <a:off x="4536083" y="5295900"/>
            <a:ext cx="950317" cy="800100"/>
          </a:xfrm>
          <a:prstGeom prst="rect">
            <a:avLst/>
          </a:prstGeom>
        </p:spPr>
      </p:pic>
    </p:spTree>
    <p:extLst>
      <p:ext uri="{BB962C8B-B14F-4D97-AF65-F5344CB8AC3E}">
        <p14:creationId xmlns:p14="http://schemas.microsoft.com/office/powerpoint/2010/main" val="424138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pic>
        <p:nvPicPr>
          <p:cNvPr id="10" name="Picture 9">
            <a:extLst>
              <a:ext uri="{FF2B5EF4-FFF2-40B4-BE49-F238E27FC236}">
                <a16:creationId xmlns:a16="http://schemas.microsoft.com/office/drawing/2014/main" id="{CC87221C-B208-4007-93AB-F01C7FFBF9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192" t="50515" r="28813" b="2061"/>
          <a:stretch/>
        </p:blipFill>
        <p:spPr>
          <a:xfrm>
            <a:off x="3962400" y="3581400"/>
            <a:ext cx="2186609" cy="2286000"/>
          </a:xfrm>
          <a:prstGeom prst="rect">
            <a:avLst/>
          </a:prstGeom>
        </p:spPr>
      </p:pic>
      <p:sp>
        <p:nvSpPr>
          <p:cNvPr id="11" name="Thought Bubble: Cloud 10">
            <a:extLst>
              <a:ext uri="{FF2B5EF4-FFF2-40B4-BE49-F238E27FC236}">
                <a16:creationId xmlns:a16="http://schemas.microsoft.com/office/drawing/2014/main" id="{62ACC935-3A6E-4643-B4F9-022F79ACA5D0}"/>
              </a:ext>
            </a:extLst>
          </p:cNvPr>
          <p:cNvSpPr/>
          <p:nvPr/>
        </p:nvSpPr>
        <p:spPr>
          <a:xfrm>
            <a:off x="6858000" y="1600200"/>
            <a:ext cx="3848100" cy="1981200"/>
          </a:xfrm>
          <a:prstGeom prst="cloudCallout">
            <a:avLst>
              <a:gd name="adj1" fmla="val -59825"/>
              <a:gd name="adj2" fmla="val 840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Gotham Rounded Book" pitchFamily="50" charset="0"/>
              </a:rPr>
              <a:t>There are other metrics also to evaluate the distance like Manhattan distance , </a:t>
            </a:r>
            <a:r>
              <a:rPr lang="en-US" sz="1500" dirty="0" err="1">
                <a:solidFill>
                  <a:schemeClr val="tx1"/>
                </a:solidFill>
                <a:latin typeface="Gotham Rounded Book" pitchFamily="50" charset="0"/>
              </a:rPr>
              <a:t>Minkowski</a:t>
            </a:r>
            <a:r>
              <a:rPr lang="en-US" sz="1500" dirty="0">
                <a:solidFill>
                  <a:schemeClr val="tx1"/>
                </a:solidFill>
                <a:latin typeface="Gotham Rounded Book" pitchFamily="50" charset="0"/>
              </a:rPr>
              <a:t> distance </a:t>
            </a:r>
            <a:r>
              <a:rPr lang="en-US" sz="1500" dirty="0" err="1">
                <a:solidFill>
                  <a:schemeClr val="tx1"/>
                </a:solidFill>
                <a:latin typeface="Gotham Rounded Book" pitchFamily="50" charset="0"/>
              </a:rPr>
              <a:t>etc</a:t>
            </a:r>
            <a:endParaRPr lang="en-US" sz="1500" dirty="0">
              <a:solidFill>
                <a:schemeClr val="tx1"/>
              </a:solidFill>
              <a:latin typeface="Gotham Rounded Book" pitchFamily="50" charset="0"/>
            </a:endParaRPr>
          </a:p>
        </p:txBody>
      </p:sp>
    </p:spTree>
    <p:extLst>
      <p:ext uri="{BB962C8B-B14F-4D97-AF65-F5344CB8AC3E}">
        <p14:creationId xmlns:p14="http://schemas.microsoft.com/office/powerpoint/2010/main" val="1785656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78F7354-B465-4D3B-A9DF-285CAA554A3C}"/>
              </a:ext>
            </a:extLst>
          </p:cNvPr>
          <p:cNvSpPr/>
          <p:nvPr/>
        </p:nvSpPr>
        <p:spPr>
          <a:xfrm>
            <a:off x="3314699" y="1447800"/>
            <a:ext cx="4457701" cy="7239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a:extLst>
              <a:ext uri="{FF2B5EF4-FFF2-40B4-BE49-F238E27FC236}">
                <a16:creationId xmlns:a16="http://schemas.microsoft.com/office/drawing/2014/main" id="{9EE21B83-8088-4723-A341-1DE8C19CB9A2}"/>
              </a:ext>
            </a:extLst>
          </p:cNvPr>
          <p:cNvSpPr/>
          <p:nvPr/>
        </p:nvSpPr>
        <p:spPr>
          <a:xfrm>
            <a:off x="2209800" y="2494865"/>
            <a:ext cx="7772400" cy="333443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3562349" y="1648167"/>
            <a:ext cx="3962400" cy="323165"/>
          </a:xfrm>
          <a:prstGeom prst="rect">
            <a:avLst/>
          </a:prstGeom>
          <a:noFill/>
        </p:spPr>
        <p:txBody>
          <a:bodyPr wrap="square" rtlCol="0">
            <a:spAutoFit/>
          </a:bodyPr>
          <a:lstStyle/>
          <a:p>
            <a:pPr algn="ctr"/>
            <a:r>
              <a:rPr lang="en-US" sz="1500" dirty="0">
                <a:solidFill>
                  <a:srgbClr val="113B69"/>
                </a:solidFill>
                <a:latin typeface="Gotham Rounded Book" pitchFamily="50" charset="0"/>
              </a:rPr>
              <a:t>Let’s predict the test results:</a:t>
            </a:r>
          </a:p>
        </p:txBody>
      </p:sp>
      <p:pic>
        <p:nvPicPr>
          <p:cNvPr id="3" name="Picture 2">
            <a:extLst>
              <a:ext uri="{FF2B5EF4-FFF2-40B4-BE49-F238E27FC236}">
                <a16:creationId xmlns:a16="http://schemas.microsoft.com/office/drawing/2014/main" id="{5ECF02FB-3B1B-47A1-A4C0-AFDFB4DD101C}"/>
              </a:ext>
            </a:extLst>
          </p:cNvPr>
          <p:cNvPicPr>
            <a:picLocks noChangeAspect="1"/>
          </p:cNvPicPr>
          <p:nvPr/>
        </p:nvPicPr>
        <p:blipFill>
          <a:blip r:embed="rId2"/>
          <a:stretch>
            <a:fillRect/>
          </a:stretch>
        </p:blipFill>
        <p:spPr>
          <a:xfrm>
            <a:off x="2741208" y="2705100"/>
            <a:ext cx="6715125" cy="2762250"/>
          </a:xfrm>
          <a:prstGeom prst="rect">
            <a:avLst/>
          </a:prstGeom>
          <a:ln>
            <a:solidFill>
              <a:schemeClr val="tx1"/>
            </a:solidFill>
          </a:ln>
        </p:spPr>
      </p:pic>
    </p:spTree>
    <p:extLst>
      <p:ext uri="{BB962C8B-B14F-4D97-AF65-F5344CB8AC3E}">
        <p14:creationId xmlns:p14="http://schemas.microsoft.com/office/powerpoint/2010/main" val="2265814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AE53D6E-AE05-431A-AFE9-B1F77A7EC5FE}"/>
              </a:ext>
            </a:extLst>
          </p:cNvPr>
          <p:cNvSpPr/>
          <p:nvPr/>
        </p:nvSpPr>
        <p:spPr>
          <a:xfrm>
            <a:off x="2476500" y="1362075"/>
            <a:ext cx="7124700" cy="7239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D9A89958-C564-4A7E-8DB9-F08DDB04AC5A}"/>
              </a:ext>
            </a:extLst>
          </p:cNvPr>
          <p:cNvSpPr/>
          <p:nvPr/>
        </p:nvSpPr>
        <p:spPr>
          <a:xfrm>
            <a:off x="3390900" y="2628900"/>
            <a:ext cx="5295900" cy="33528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2266950" y="1562442"/>
            <a:ext cx="7620000" cy="323165"/>
          </a:xfrm>
          <a:prstGeom prst="rect">
            <a:avLst/>
          </a:prstGeom>
          <a:noFill/>
        </p:spPr>
        <p:txBody>
          <a:bodyPr wrap="square" rtlCol="0">
            <a:spAutoFit/>
          </a:bodyPr>
          <a:lstStyle/>
          <a:p>
            <a:pPr algn="ctr"/>
            <a:r>
              <a:rPr lang="en-US" sz="1500" dirty="0">
                <a:solidFill>
                  <a:srgbClr val="113B69"/>
                </a:solidFill>
                <a:latin typeface="Gotham Rounded Book" pitchFamily="50" charset="0"/>
              </a:rPr>
              <a:t>It’s important to evaluate the model, let’s use confusion matrix to do that:</a:t>
            </a:r>
          </a:p>
        </p:txBody>
      </p:sp>
      <p:pic>
        <p:nvPicPr>
          <p:cNvPr id="3" name="Picture 2">
            <a:extLst>
              <a:ext uri="{FF2B5EF4-FFF2-40B4-BE49-F238E27FC236}">
                <a16:creationId xmlns:a16="http://schemas.microsoft.com/office/drawing/2014/main" id="{53A16FD3-633E-4691-8960-FD64E63C1B3D}"/>
              </a:ext>
            </a:extLst>
          </p:cNvPr>
          <p:cNvPicPr>
            <a:picLocks noChangeAspect="1"/>
          </p:cNvPicPr>
          <p:nvPr/>
        </p:nvPicPr>
        <p:blipFill>
          <a:blip r:embed="rId3"/>
          <a:stretch>
            <a:fillRect/>
          </a:stretch>
        </p:blipFill>
        <p:spPr>
          <a:xfrm>
            <a:off x="4000500" y="3405187"/>
            <a:ext cx="4076700" cy="1800225"/>
          </a:xfrm>
          <a:prstGeom prst="rect">
            <a:avLst/>
          </a:prstGeom>
          <a:ln>
            <a:solidFill>
              <a:schemeClr val="tx1"/>
            </a:solidFill>
          </a:ln>
        </p:spPr>
      </p:pic>
    </p:spTree>
    <p:extLst>
      <p:ext uri="{BB962C8B-B14F-4D97-AF65-F5344CB8AC3E}">
        <p14:creationId xmlns:p14="http://schemas.microsoft.com/office/powerpoint/2010/main" val="6705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EBD2030-9637-4DBF-9DC1-1CC41A41657C}"/>
              </a:ext>
            </a:extLst>
          </p:cNvPr>
          <p:cNvSpPr/>
          <p:nvPr/>
        </p:nvSpPr>
        <p:spPr>
          <a:xfrm>
            <a:off x="3886200" y="1496787"/>
            <a:ext cx="3314700" cy="751113"/>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455C2715-99A8-4BED-8BE5-8C09F95B0036}"/>
              </a:ext>
            </a:extLst>
          </p:cNvPr>
          <p:cNvSpPr/>
          <p:nvPr/>
        </p:nvSpPr>
        <p:spPr>
          <a:xfrm>
            <a:off x="2819400" y="2933700"/>
            <a:ext cx="6515100" cy="25146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26" name="TextBox 25">
            <a:extLst>
              <a:ext uri="{FF2B5EF4-FFF2-40B4-BE49-F238E27FC236}">
                <a16:creationId xmlns:a16="http://schemas.microsoft.com/office/drawing/2014/main" id="{7EC062B4-1ACC-4CC2-A810-4A22A588B5E4}"/>
              </a:ext>
            </a:extLst>
          </p:cNvPr>
          <p:cNvSpPr txBox="1"/>
          <p:nvPr/>
        </p:nvSpPr>
        <p:spPr>
          <a:xfrm>
            <a:off x="1733549" y="1644428"/>
            <a:ext cx="7620000" cy="323165"/>
          </a:xfrm>
          <a:prstGeom prst="rect">
            <a:avLst/>
          </a:prstGeom>
          <a:noFill/>
        </p:spPr>
        <p:txBody>
          <a:bodyPr wrap="square" rtlCol="0">
            <a:spAutoFit/>
          </a:bodyPr>
          <a:lstStyle/>
          <a:p>
            <a:pPr algn="ctr"/>
            <a:r>
              <a:rPr lang="en-US" sz="1500" dirty="0">
                <a:solidFill>
                  <a:srgbClr val="113B69"/>
                </a:solidFill>
                <a:latin typeface="Gotham Rounded Book" pitchFamily="50" charset="0"/>
              </a:rPr>
              <a:t>Calculate accuracy of the model:</a:t>
            </a:r>
          </a:p>
        </p:txBody>
      </p:sp>
      <p:pic>
        <p:nvPicPr>
          <p:cNvPr id="4" name="Picture 3">
            <a:extLst>
              <a:ext uri="{FF2B5EF4-FFF2-40B4-BE49-F238E27FC236}">
                <a16:creationId xmlns:a16="http://schemas.microsoft.com/office/drawing/2014/main" id="{D430AFE3-94EA-40E0-949C-FCE948D5C8C4}"/>
              </a:ext>
            </a:extLst>
          </p:cNvPr>
          <p:cNvPicPr>
            <a:picLocks noChangeAspect="1"/>
          </p:cNvPicPr>
          <p:nvPr/>
        </p:nvPicPr>
        <p:blipFill>
          <a:blip r:embed="rId2"/>
          <a:stretch>
            <a:fillRect/>
          </a:stretch>
        </p:blipFill>
        <p:spPr>
          <a:xfrm>
            <a:off x="4238625" y="3790950"/>
            <a:ext cx="3676650" cy="800100"/>
          </a:xfrm>
          <a:prstGeom prst="rect">
            <a:avLst/>
          </a:prstGeom>
          <a:ln>
            <a:solidFill>
              <a:schemeClr val="tx1"/>
            </a:solidFill>
          </a:ln>
        </p:spPr>
      </p:pic>
    </p:spTree>
    <p:extLst>
      <p:ext uri="{BB962C8B-B14F-4D97-AF65-F5344CB8AC3E}">
        <p14:creationId xmlns:p14="http://schemas.microsoft.com/office/powerpoint/2010/main" val="3041387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pic>
        <p:nvPicPr>
          <p:cNvPr id="5" name="Picture 4">
            <a:extLst>
              <a:ext uri="{FF2B5EF4-FFF2-40B4-BE49-F238E27FC236}">
                <a16:creationId xmlns:a16="http://schemas.microsoft.com/office/drawing/2014/main" id="{9510D31E-36DD-41A0-B337-429D3B1B79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125" t="48767" r="27500" b="682"/>
          <a:stretch/>
        </p:blipFill>
        <p:spPr>
          <a:xfrm>
            <a:off x="1562100" y="2476500"/>
            <a:ext cx="2971800" cy="3124200"/>
          </a:xfrm>
          <a:prstGeom prst="rect">
            <a:avLst/>
          </a:prstGeom>
        </p:spPr>
      </p:pic>
      <p:sp>
        <p:nvSpPr>
          <p:cNvPr id="8" name="Thought Bubble: Cloud 7">
            <a:extLst>
              <a:ext uri="{FF2B5EF4-FFF2-40B4-BE49-F238E27FC236}">
                <a16:creationId xmlns:a16="http://schemas.microsoft.com/office/drawing/2014/main" id="{ECF023B9-DC9D-40DF-ABE0-36B411B75723}"/>
              </a:ext>
            </a:extLst>
          </p:cNvPr>
          <p:cNvSpPr/>
          <p:nvPr/>
        </p:nvSpPr>
        <p:spPr>
          <a:xfrm>
            <a:off x="4991100" y="1562100"/>
            <a:ext cx="4267200" cy="2057400"/>
          </a:xfrm>
          <a:prstGeom prst="cloudCallout">
            <a:avLst>
              <a:gd name="adj1" fmla="val -59043"/>
              <a:gd name="adj2" fmla="val 70672"/>
            </a:avLst>
          </a:pr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BC5797B-9D76-4044-8A1D-A1043739809B}"/>
              </a:ext>
            </a:extLst>
          </p:cNvPr>
          <p:cNvSpPr txBox="1"/>
          <p:nvPr/>
        </p:nvSpPr>
        <p:spPr>
          <a:xfrm>
            <a:off x="5391150" y="2198385"/>
            <a:ext cx="3467100" cy="784830"/>
          </a:xfrm>
          <a:prstGeom prst="rect">
            <a:avLst/>
          </a:prstGeom>
          <a:noFill/>
        </p:spPr>
        <p:txBody>
          <a:bodyPr wrap="square" rtlCol="0">
            <a:spAutoFit/>
          </a:bodyPr>
          <a:lstStyle/>
          <a:p>
            <a:r>
              <a:rPr lang="en-US" sz="1500" dirty="0">
                <a:latin typeface="Gotham Rounded Book" pitchFamily="50" charset="0"/>
              </a:rPr>
              <a:t>So, we have created a model using KNN which can predict whether a person will have diabetes or not</a:t>
            </a:r>
          </a:p>
        </p:txBody>
      </p:sp>
    </p:spTree>
    <p:extLst>
      <p:ext uri="{BB962C8B-B14F-4D97-AF65-F5344CB8AC3E}">
        <p14:creationId xmlns:p14="http://schemas.microsoft.com/office/powerpoint/2010/main" val="2439663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7FB9-CFD5-4924-839F-22016E6343F1}"/>
              </a:ext>
            </a:extLst>
          </p:cNvPr>
          <p:cNvSpPr>
            <a:spLocks noGrp="1"/>
          </p:cNvSpPr>
          <p:nvPr>
            <p:ph type="title"/>
          </p:nvPr>
        </p:nvSpPr>
        <p:spPr/>
        <p:txBody>
          <a:bodyPr/>
          <a:lstStyle/>
          <a:p>
            <a:r>
              <a:rPr lang="en-US" b="0" dirty="0"/>
              <a:t>KNN - Predict diabetes</a:t>
            </a:r>
          </a:p>
        </p:txBody>
      </p:sp>
      <p:sp>
        <p:nvSpPr>
          <p:cNvPr id="8" name="Thought Bubble: Cloud 7">
            <a:extLst>
              <a:ext uri="{FF2B5EF4-FFF2-40B4-BE49-F238E27FC236}">
                <a16:creationId xmlns:a16="http://schemas.microsoft.com/office/drawing/2014/main" id="{ECF023B9-DC9D-40DF-ABE0-36B411B75723}"/>
              </a:ext>
            </a:extLst>
          </p:cNvPr>
          <p:cNvSpPr/>
          <p:nvPr/>
        </p:nvSpPr>
        <p:spPr>
          <a:xfrm>
            <a:off x="4991100" y="1562100"/>
            <a:ext cx="4267200" cy="2057400"/>
          </a:xfrm>
          <a:prstGeom prst="cloudCallout">
            <a:avLst>
              <a:gd name="adj1" fmla="val -59043"/>
              <a:gd name="adj2" fmla="val 70672"/>
            </a:avLst>
          </a:prstGeom>
          <a:solidFill>
            <a:schemeClr val="accent2">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BC5797B-9D76-4044-8A1D-A1043739809B}"/>
              </a:ext>
            </a:extLst>
          </p:cNvPr>
          <p:cNvSpPr txBox="1"/>
          <p:nvPr/>
        </p:nvSpPr>
        <p:spPr>
          <a:xfrm>
            <a:off x="5391150" y="2313801"/>
            <a:ext cx="3467100" cy="553998"/>
          </a:xfrm>
          <a:prstGeom prst="rect">
            <a:avLst/>
          </a:prstGeom>
          <a:noFill/>
        </p:spPr>
        <p:txBody>
          <a:bodyPr wrap="square" rtlCol="0">
            <a:spAutoFit/>
          </a:bodyPr>
          <a:lstStyle/>
          <a:p>
            <a:r>
              <a:rPr lang="en-US" sz="1500" dirty="0">
                <a:latin typeface="Gotham Rounded Book" pitchFamily="50" charset="0"/>
              </a:rPr>
              <a:t>And accuracy of 80% tells us that it is a pretty fair fit in the model!</a:t>
            </a:r>
          </a:p>
        </p:txBody>
      </p:sp>
      <p:pic>
        <p:nvPicPr>
          <p:cNvPr id="7" name="Picture 6">
            <a:extLst>
              <a:ext uri="{FF2B5EF4-FFF2-40B4-BE49-F238E27FC236}">
                <a16:creationId xmlns:a16="http://schemas.microsoft.com/office/drawing/2014/main" id="{2DE993E3-2473-40E1-A844-7301F08993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125" t="51233"/>
          <a:stretch/>
        </p:blipFill>
        <p:spPr>
          <a:xfrm flipH="1">
            <a:off x="1151779" y="2580861"/>
            <a:ext cx="3276600" cy="3013908"/>
          </a:xfrm>
          <a:prstGeom prst="rect">
            <a:avLst/>
          </a:prstGeom>
        </p:spPr>
      </p:pic>
      <p:pic>
        <p:nvPicPr>
          <p:cNvPr id="11" name="Picture 10">
            <a:extLst>
              <a:ext uri="{FF2B5EF4-FFF2-40B4-BE49-F238E27FC236}">
                <a16:creationId xmlns:a16="http://schemas.microsoft.com/office/drawing/2014/main" id="{5A4DD6A1-7597-45CC-AECD-01834948AEA6}"/>
              </a:ext>
            </a:extLst>
          </p:cNvPr>
          <p:cNvPicPr>
            <a:picLocks noChangeAspect="1"/>
          </p:cNvPicPr>
          <p:nvPr/>
        </p:nvPicPr>
        <p:blipFill>
          <a:blip r:embed="rId3"/>
          <a:stretch>
            <a:fillRect/>
          </a:stretch>
        </p:blipFill>
        <p:spPr>
          <a:xfrm>
            <a:off x="951754" y="1638300"/>
            <a:ext cx="3676650" cy="800100"/>
          </a:xfrm>
          <a:prstGeom prst="rect">
            <a:avLst/>
          </a:prstGeom>
          <a:ln>
            <a:solidFill>
              <a:schemeClr val="tx1"/>
            </a:solidFill>
          </a:ln>
        </p:spPr>
      </p:pic>
    </p:spTree>
    <p:extLst>
      <p:ext uri="{BB962C8B-B14F-4D97-AF65-F5344CB8AC3E}">
        <p14:creationId xmlns:p14="http://schemas.microsoft.com/office/powerpoint/2010/main" val="1748255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4EB3-A0C6-42F6-AA7E-9E7476F941E0}"/>
              </a:ext>
            </a:extLst>
          </p:cNvPr>
          <p:cNvSpPr>
            <a:spLocks noGrp="1"/>
          </p:cNvSpPr>
          <p:nvPr>
            <p:ph type="title"/>
          </p:nvPr>
        </p:nvSpPr>
        <p:spPr/>
        <p:txBody>
          <a:bodyPr/>
          <a:lstStyle/>
          <a:p>
            <a:r>
              <a:rPr lang="en-US" dirty="0"/>
              <a:t>Summary</a:t>
            </a:r>
          </a:p>
        </p:txBody>
      </p:sp>
      <p:pic>
        <p:nvPicPr>
          <p:cNvPr id="9" name="Picture 8">
            <a:extLst>
              <a:ext uri="{FF2B5EF4-FFF2-40B4-BE49-F238E27FC236}">
                <a16:creationId xmlns:a16="http://schemas.microsoft.com/office/drawing/2014/main" id="{C26EBAA6-6C87-43E7-8ACC-07337FFECB7F}"/>
              </a:ext>
            </a:extLst>
          </p:cNvPr>
          <p:cNvPicPr>
            <a:picLocks noChangeAspect="1"/>
          </p:cNvPicPr>
          <p:nvPr/>
        </p:nvPicPr>
        <p:blipFill rotWithShape="1">
          <a:blip r:embed="rId3">
            <a:extLst>
              <a:ext uri="{28A0092B-C50C-407E-A947-70E740481C1C}">
                <a14:useLocalDpi xmlns:a14="http://schemas.microsoft.com/office/drawing/2010/main" val="0"/>
              </a:ext>
            </a:extLst>
          </a:blip>
          <a:srcRect t="94757" r="79393"/>
          <a:stretch/>
        </p:blipFill>
        <p:spPr>
          <a:xfrm>
            <a:off x="0" y="6498454"/>
            <a:ext cx="2512381" cy="359545"/>
          </a:xfrm>
          <a:prstGeom prst="rect">
            <a:avLst/>
          </a:prstGeom>
        </p:spPr>
      </p:pic>
      <p:pic>
        <p:nvPicPr>
          <p:cNvPr id="40" name="Picture 39">
            <a:extLst>
              <a:ext uri="{FF2B5EF4-FFF2-40B4-BE49-F238E27FC236}">
                <a16:creationId xmlns:a16="http://schemas.microsoft.com/office/drawing/2014/main" id="{EB41095A-9E5B-4325-ADF0-144C7185F0E8}"/>
              </a:ext>
            </a:extLst>
          </p:cNvPr>
          <p:cNvPicPr>
            <a:picLocks noChangeAspect="1"/>
          </p:cNvPicPr>
          <p:nvPr/>
        </p:nvPicPr>
        <p:blipFill>
          <a:blip r:embed="rId4"/>
          <a:stretch>
            <a:fillRect/>
          </a:stretch>
        </p:blipFill>
        <p:spPr>
          <a:xfrm>
            <a:off x="8268610" y="1639567"/>
            <a:ext cx="3242554" cy="1874733"/>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DFE54847-16B7-474D-B16E-230CF68885FE}"/>
              </a:ext>
            </a:extLst>
          </p:cNvPr>
          <p:cNvPicPr>
            <a:picLocks noChangeAspect="1"/>
          </p:cNvPicPr>
          <p:nvPr/>
        </p:nvPicPr>
        <p:blipFill>
          <a:blip r:embed="rId4"/>
          <a:stretch>
            <a:fillRect/>
          </a:stretch>
        </p:blipFill>
        <p:spPr>
          <a:xfrm>
            <a:off x="4474589" y="1639567"/>
            <a:ext cx="3242554" cy="1874733"/>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AB0619CA-F827-444F-BA7D-F497BFFD8FFD}"/>
              </a:ext>
            </a:extLst>
          </p:cNvPr>
          <p:cNvSpPr/>
          <p:nvPr/>
        </p:nvSpPr>
        <p:spPr>
          <a:xfrm>
            <a:off x="802848" y="1300045"/>
            <a:ext cx="3306443" cy="292388"/>
          </a:xfrm>
          <a:prstGeom prst="rect">
            <a:avLst/>
          </a:prstGeom>
        </p:spPr>
        <p:txBody>
          <a:bodyPr wrap="square" anchor="ctr">
            <a:spAutoFit/>
          </a:bodyPr>
          <a:lstStyle/>
          <a:p>
            <a:pPr lvl="0" algn="ctr"/>
            <a:r>
              <a:rPr lang="en-US" sz="1300" dirty="0">
                <a:solidFill>
                  <a:prstClr val="black"/>
                </a:solidFill>
                <a:latin typeface="Back Issues BB" panose="02000503000000020004" pitchFamily="50" charset="0"/>
              </a:rPr>
              <a:t>Why we need </a:t>
            </a:r>
            <a:r>
              <a:rPr lang="en-US" sz="1300" dirty="0" err="1">
                <a:solidFill>
                  <a:prstClr val="black"/>
                </a:solidFill>
                <a:latin typeface="Back Issues BB" panose="02000503000000020004" pitchFamily="50" charset="0"/>
              </a:rPr>
              <a:t>knn</a:t>
            </a:r>
            <a:r>
              <a:rPr lang="en-US" sz="1300" dirty="0">
                <a:solidFill>
                  <a:prstClr val="black"/>
                </a:solidFill>
                <a:latin typeface="Back Issues BB" panose="02000503000000020004" pitchFamily="50" charset="0"/>
              </a:rPr>
              <a:t>?</a:t>
            </a:r>
          </a:p>
        </p:txBody>
      </p:sp>
      <p:sp>
        <p:nvSpPr>
          <p:cNvPr id="31" name="Rectangle 30">
            <a:extLst>
              <a:ext uri="{FF2B5EF4-FFF2-40B4-BE49-F238E27FC236}">
                <a16:creationId xmlns:a16="http://schemas.microsoft.com/office/drawing/2014/main" id="{5F87F480-6623-4FA0-97BA-BA2B114C3570}"/>
              </a:ext>
            </a:extLst>
          </p:cNvPr>
          <p:cNvSpPr/>
          <p:nvPr/>
        </p:nvSpPr>
        <p:spPr>
          <a:xfrm>
            <a:off x="4541130" y="1317096"/>
            <a:ext cx="3323964" cy="292388"/>
          </a:xfrm>
          <a:prstGeom prst="rect">
            <a:avLst/>
          </a:prstGeom>
        </p:spPr>
        <p:txBody>
          <a:bodyPr wrap="square" anchor="ctr">
            <a:spAutoFit/>
          </a:bodyPr>
          <a:lstStyle/>
          <a:p>
            <a:pPr lvl="0" algn="ctr"/>
            <a:r>
              <a:rPr lang="en-US" sz="1300" dirty="0" err="1">
                <a:solidFill>
                  <a:prstClr val="black"/>
                </a:solidFill>
                <a:latin typeface="Back Issues BB" panose="02000503000000020004" pitchFamily="50" charset="0"/>
              </a:rPr>
              <a:t>Eucledian</a:t>
            </a:r>
            <a:r>
              <a:rPr lang="en-US" sz="1300" dirty="0">
                <a:solidFill>
                  <a:prstClr val="black"/>
                </a:solidFill>
                <a:latin typeface="Back Issues BB" panose="02000503000000020004" pitchFamily="50" charset="0"/>
              </a:rPr>
              <a:t> distance</a:t>
            </a:r>
          </a:p>
        </p:txBody>
      </p:sp>
      <p:sp>
        <p:nvSpPr>
          <p:cNvPr id="32" name="Rectangle 31">
            <a:extLst>
              <a:ext uri="{FF2B5EF4-FFF2-40B4-BE49-F238E27FC236}">
                <a16:creationId xmlns:a16="http://schemas.microsoft.com/office/drawing/2014/main" id="{E7DDECD6-E5ED-40CD-8C70-651AEEDD5391}"/>
              </a:ext>
            </a:extLst>
          </p:cNvPr>
          <p:cNvSpPr/>
          <p:nvPr/>
        </p:nvSpPr>
        <p:spPr>
          <a:xfrm>
            <a:off x="8279412" y="1300045"/>
            <a:ext cx="3243088" cy="292388"/>
          </a:xfrm>
          <a:prstGeom prst="rect">
            <a:avLst/>
          </a:prstGeom>
        </p:spPr>
        <p:txBody>
          <a:bodyPr wrap="square" anchor="ctr">
            <a:spAutoFit/>
          </a:bodyPr>
          <a:lstStyle/>
          <a:p>
            <a:pPr lvl="0" algn="ctr"/>
            <a:r>
              <a:rPr lang="en-US" sz="1300" dirty="0">
                <a:solidFill>
                  <a:prstClr val="black"/>
                </a:solidFill>
                <a:latin typeface="Back Issues BB" panose="02000503000000020004" pitchFamily="50" charset="0"/>
              </a:rPr>
              <a:t>Choosing the value of k</a:t>
            </a:r>
          </a:p>
        </p:txBody>
      </p:sp>
      <p:pic>
        <p:nvPicPr>
          <p:cNvPr id="38" name="Picture 37">
            <a:extLst>
              <a:ext uri="{FF2B5EF4-FFF2-40B4-BE49-F238E27FC236}">
                <a16:creationId xmlns:a16="http://schemas.microsoft.com/office/drawing/2014/main" id="{EFC40996-C500-4D00-BD2B-D697E12BEA17}"/>
              </a:ext>
            </a:extLst>
          </p:cNvPr>
          <p:cNvPicPr>
            <a:picLocks noChangeAspect="1"/>
          </p:cNvPicPr>
          <p:nvPr/>
        </p:nvPicPr>
        <p:blipFill>
          <a:blip r:embed="rId4"/>
          <a:stretch>
            <a:fillRect/>
          </a:stretch>
        </p:blipFill>
        <p:spPr>
          <a:xfrm>
            <a:off x="680568" y="1639567"/>
            <a:ext cx="3242554" cy="1874733"/>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ED4D589D-7DF6-4DA5-A2DC-09196B425FB5}"/>
              </a:ext>
            </a:extLst>
          </p:cNvPr>
          <p:cNvSpPr/>
          <p:nvPr/>
        </p:nvSpPr>
        <p:spPr>
          <a:xfrm>
            <a:off x="680301" y="1619512"/>
            <a:ext cx="3242821" cy="18947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697231-8E9F-488D-922B-3A5CE665C069}"/>
              </a:ext>
            </a:extLst>
          </p:cNvPr>
          <p:cNvSpPr/>
          <p:nvPr/>
        </p:nvSpPr>
        <p:spPr>
          <a:xfrm>
            <a:off x="4474589" y="1619512"/>
            <a:ext cx="3242821" cy="18947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C18D7B-610F-4195-B5A4-6A8758C0ED6F}"/>
              </a:ext>
            </a:extLst>
          </p:cNvPr>
          <p:cNvSpPr/>
          <p:nvPr/>
        </p:nvSpPr>
        <p:spPr>
          <a:xfrm>
            <a:off x="8268878" y="1619512"/>
            <a:ext cx="3242821" cy="18947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102D895-30EC-4EE3-BD58-263A67B84ACA}"/>
              </a:ext>
            </a:extLst>
          </p:cNvPr>
          <p:cNvPicPr>
            <a:picLocks noChangeAspect="1"/>
          </p:cNvPicPr>
          <p:nvPr/>
        </p:nvPicPr>
        <p:blipFill>
          <a:blip r:embed="rId5"/>
          <a:stretch>
            <a:fillRect/>
          </a:stretch>
        </p:blipFill>
        <p:spPr>
          <a:xfrm>
            <a:off x="957104" y="1692461"/>
            <a:ext cx="2504021" cy="1763347"/>
          </a:xfrm>
          <a:prstGeom prst="rect">
            <a:avLst/>
          </a:prstGeom>
        </p:spPr>
      </p:pic>
      <p:pic>
        <p:nvPicPr>
          <p:cNvPr id="41" name="Picture 40">
            <a:extLst>
              <a:ext uri="{FF2B5EF4-FFF2-40B4-BE49-F238E27FC236}">
                <a16:creationId xmlns:a16="http://schemas.microsoft.com/office/drawing/2014/main" id="{87FBCA9F-418F-4250-9626-70FC80F7FF79}"/>
              </a:ext>
            </a:extLst>
          </p:cNvPr>
          <p:cNvPicPr>
            <a:picLocks noChangeAspect="1"/>
          </p:cNvPicPr>
          <p:nvPr/>
        </p:nvPicPr>
        <p:blipFill>
          <a:blip r:embed="rId6"/>
          <a:stretch>
            <a:fillRect/>
          </a:stretch>
        </p:blipFill>
        <p:spPr>
          <a:xfrm>
            <a:off x="4493440" y="1914919"/>
            <a:ext cx="3101288" cy="1296819"/>
          </a:xfrm>
          <a:prstGeom prst="rect">
            <a:avLst/>
          </a:prstGeom>
        </p:spPr>
      </p:pic>
      <p:pic>
        <p:nvPicPr>
          <p:cNvPr id="49" name="Picture 48">
            <a:extLst>
              <a:ext uri="{FF2B5EF4-FFF2-40B4-BE49-F238E27FC236}">
                <a16:creationId xmlns:a16="http://schemas.microsoft.com/office/drawing/2014/main" id="{1211CE0F-A61E-4270-98F7-81B96C895E64}"/>
              </a:ext>
            </a:extLst>
          </p:cNvPr>
          <p:cNvPicPr>
            <a:picLocks noChangeAspect="1"/>
          </p:cNvPicPr>
          <p:nvPr/>
        </p:nvPicPr>
        <p:blipFill>
          <a:blip r:embed="rId4"/>
          <a:stretch>
            <a:fillRect/>
          </a:stretch>
        </p:blipFill>
        <p:spPr>
          <a:xfrm>
            <a:off x="6793645" y="4185469"/>
            <a:ext cx="3242554" cy="1874733"/>
          </a:xfrm>
          <a:prstGeom prst="rect">
            <a:avLst/>
          </a:prstGeom>
          <a:ln>
            <a:noFill/>
          </a:ln>
          <a:effectLst>
            <a:outerShdw blurRad="292100" dist="139700" dir="2700000" algn="tl" rotWithShape="0">
              <a:srgbClr val="333333">
                <a:alpha val="65000"/>
              </a:srgbClr>
            </a:outerShdw>
          </a:effectLst>
        </p:spPr>
      </p:pic>
      <p:sp>
        <p:nvSpPr>
          <p:cNvPr id="50" name="Rectangle 49">
            <a:extLst>
              <a:ext uri="{FF2B5EF4-FFF2-40B4-BE49-F238E27FC236}">
                <a16:creationId xmlns:a16="http://schemas.microsoft.com/office/drawing/2014/main" id="{3F77987F-C4FB-43A4-B6E2-9B9EBBD8BE15}"/>
              </a:ext>
            </a:extLst>
          </p:cNvPr>
          <p:cNvSpPr/>
          <p:nvPr/>
        </p:nvSpPr>
        <p:spPr>
          <a:xfrm>
            <a:off x="6534243" y="3819735"/>
            <a:ext cx="4052888" cy="292388"/>
          </a:xfrm>
          <a:prstGeom prst="rect">
            <a:avLst/>
          </a:prstGeom>
        </p:spPr>
        <p:txBody>
          <a:bodyPr wrap="square" anchor="ctr">
            <a:spAutoFit/>
          </a:bodyPr>
          <a:lstStyle/>
          <a:p>
            <a:pPr lvl="0" algn="ctr"/>
            <a:r>
              <a:rPr lang="en-US" sz="1300" dirty="0" err="1">
                <a:solidFill>
                  <a:prstClr val="black"/>
                </a:solidFill>
                <a:latin typeface="Back Issues BB" panose="02000503000000020004" pitchFamily="50" charset="0"/>
              </a:rPr>
              <a:t>Knn</a:t>
            </a:r>
            <a:r>
              <a:rPr lang="en-US" sz="1300" dirty="0">
                <a:solidFill>
                  <a:prstClr val="black"/>
                </a:solidFill>
                <a:latin typeface="Back Issues BB" panose="02000503000000020004" pitchFamily="50" charset="0"/>
              </a:rPr>
              <a:t> classifier for diabetes prediction</a:t>
            </a:r>
          </a:p>
        </p:txBody>
      </p:sp>
      <p:sp>
        <p:nvSpPr>
          <p:cNvPr id="51" name="Rectangle 50">
            <a:extLst>
              <a:ext uri="{FF2B5EF4-FFF2-40B4-BE49-F238E27FC236}">
                <a16:creationId xmlns:a16="http://schemas.microsoft.com/office/drawing/2014/main" id="{69EAC82B-09AA-4EFD-A822-D4AB51CB2E1F}"/>
              </a:ext>
            </a:extLst>
          </p:cNvPr>
          <p:cNvSpPr/>
          <p:nvPr/>
        </p:nvSpPr>
        <p:spPr>
          <a:xfrm>
            <a:off x="6793645" y="4175442"/>
            <a:ext cx="3242821" cy="18947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CB4144D7-380C-45BD-B598-7CFF1A797214}"/>
              </a:ext>
            </a:extLst>
          </p:cNvPr>
          <p:cNvPicPr>
            <a:picLocks noChangeAspect="1"/>
          </p:cNvPicPr>
          <p:nvPr/>
        </p:nvPicPr>
        <p:blipFill>
          <a:blip r:embed="rId7"/>
          <a:stretch>
            <a:fillRect/>
          </a:stretch>
        </p:blipFill>
        <p:spPr>
          <a:xfrm>
            <a:off x="6955833" y="4417978"/>
            <a:ext cx="2918178" cy="1292500"/>
          </a:xfrm>
          <a:prstGeom prst="rect">
            <a:avLst/>
          </a:prstGeom>
        </p:spPr>
      </p:pic>
      <p:pic>
        <p:nvPicPr>
          <p:cNvPr id="53" name="Picture 52">
            <a:extLst>
              <a:ext uri="{FF2B5EF4-FFF2-40B4-BE49-F238E27FC236}">
                <a16:creationId xmlns:a16="http://schemas.microsoft.com/office/drawing/2014/main" id="{ADF4D2C8-9F89-4C7B-8B1D-FDA8BC5F3923}"/>
              </a:ext>
            </a:extLst>
          </p:cNvPr>
          <p:cNvPicPr>
            <a:picLocks noChangeAspect="1"/>
          </p:cNvPicPr>
          <p:nvPr/>
        </p:nvPicPr>
        <p:blipFill>
          <a:blip r:embed="rId4"/>
          <a:stretch>
            <a:fillRect/>
          </a:stretch>
        </p:blipFill>
        <p:spPr>
          <a:xfrm>
            <a:off x="2301176" y="4235055"/>
            <a:ext cx="3242554" cy="1874733"/>
          </a:xfrm>
          <a:prstGeom prst="rect">
            <a:avLst/>
          </a:prstGeom>
          <a:ln>
            <a:noFill/>
          </a:ln>
          <a:effectLst>
            <a:outerShdw blurRad="292100" dist="139700" dir="2700000" algn="tl" rotWithShape="0">
              <a:srgbClr val="333333">
                <a:alpha val="65000"/>
              </a:srgbClr>
            </a:outerShdw>
          </a:effectLst>
        </p:spPr>
      </p:pic>
      <p:sp>
        <p:nvSpPr>
          <p:cNvPr id="54" name="Rectangle 53">
            <a:extLst>
              <a:ext uri="{FF2B5EF4-FFF2-40B4-BE49-F238E27FC236}">
                <a16:creationId xmlns:a16="http://schemas.microsoft.com/office/drawing/2014/main" id="{DC6BFB08-C71C-4EEA-836F-44E7222F4E99}"/>
              </a:ext>
            </a:extLst>
          </p:cNvPr>
          <p:cNvSpPr/>
          <p:nvPr/>
        </p:nvSpPr>
        <p:spPr>
          <a:xfrm>
            <a:off x="2375654" y="3892810"/>
            <a:ext cx="2909742" cy="292388"/>
          </a:xfrm>
          <a:prstGeom prst="rect">
            <a:avLst/>
          </a:prstGeom>
        </p:spPr>
        <p:txBody>
          <a:bodyPr wrap="square">
            <a:spAutoFit/>
          </a:bodyPr>
          <a:lstStyle/>
          <a:p>
            <a:pPr lvl="0" algn="ctr"/>
            <a:r>
              <a:rPr lang="en-US" sz="1300" dirty="0">
                <a:solidFill>
                  <a:prstClr val="black"/>
                </a:solidFill>
                <a:latin typeface="Back Issues BB" panose="02000503000000020004" pitchFamily="50" charset="0"/>
              </a:rPr>
              <a:t>How KNN works?</a:t>
            </a:r>
          </a:p>
        </p:txBody>
      </p:sp>
      <p:sp>
        <p:nvSpPr>
          <p:cNvPr id="55" name="Rectangle 54">
            <a:extLst>
              <a:ext uri="{FF2B5EF4-FFF2-40B4-BE49-F238E27FC236}">
                <a16:creationId xmlns:a16="http://schemas.microsoft.com/office/drawing/2014/main" id="{2E667060-D993-4F4E-94E2-37427ED6A26F}"/>
              </a:ext>
            </a:extLst>
          </p:cNvPr>
          <p:cNvSpPr/>
          <p:nvPr/>
        </p:nvSpPr>
        <p:spPr>
          <a:xfrm>
            <a:off x="2301711" y="4225028"/>
            <a:ext cx="3242821" cy="18947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86A57E65-9872-43BA-9451-936C7F1B1516}"/>
              </a:ext>
            </a:extLst>
          </p:cNvPr>
          <p:cNvPicPr>
            <a:picLocks noChangeAspect="1"/>
          </p:cNvPicPr>
          <p:nvPr/>
        </p:nvPicPr>
        <p:blipFill>
          <a:blip r:embed="rId8"/>
          <a:stretch>
            <a:fillRect/>
          </a:stretch>
        </p:blipFill>
        <p:spPr>
          <a:xfrm>
            <a:off x="2483052" y="4381805"/>
            <a:ext cx="2816649" cy="1581232"/>
          </a:xfrm>
          <a:prstGeom prst="rect">
            <a:avLst/>
          </a:prstGeom>
        </p:spPr>
      </p:pic>
      <p:pic>
        <p:nvPicPr>
          <p:cNvPr id="17" name="Picture 16">
            <a:extLst>
              <a:ext uri="{FF2B5EF4-FFF2-40B4-BE49-F238E27FC236}">
                <a16:creationId xmlns:a16="http://schemas.microsoft.com/office/drawing/2014/main" id="{DD73716A-CE5A-4947-A05E-A041BDC60B6C}"/>
              </a:ext>
            </a:extLst>
          </p:cNvPr>
          <p:cNvPicPr>
            <a:picLocks noChangeAspect="1"/>
          </p:cNvPicPr>
          <p:nvPr/>
        </p:nvPicPr>
        <p:blipFill>
          <a:blip r:embed="rId9"/>
          <a:stretch>
            <a:fillRect/>
          </a:stretch>
        </p:blipFill>
        <p:spPr>
          <a:xfrm>
            <a:off x="8470282" y="1701006"/>
            <a:ext cx="2807457" cy="1750627"/>
          </a:xfrm>
          <a:prstGeom prst="rect">
            <a:avLst/>
          </a:prstGeom>
        </p:spPr>
      </p:pic>
    </p:spTree>
    <p:extLst>
      <p:ext uri="{BB962C8B-B14F-4D97-AF65-F5344CB8AC3E}">
        <p14:creationId xmlns:p14="http://schemas.microsoft.com/office/powerpoint/2010/main" val="1691066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895A-35D3-4BB1-B18B-B3A8E36AF401}"/>
              </a:ext>
            </a:extLst>
          </p:cNvPr>
          <p:cNvSpPr>
            <a:spLocks noGrp="1"/>
          </p:cNvSpPr>
          <p:nvPr>
            <p:ph type="title"/>
          </p:nvPr>
        </p:nvSpPr>
        <p:spPr/>
        <p:txBody>
          <a:bodyPr/>
          <a:lstStyle/>
          <a:p>
            <a:endParaRPr lang="en-US"/>
          </a:p>
        </p:txBody>
      </p:sp>
      <p:pic>
        <p:nvPicPr>
          <p:cNvPr id="3" name="Content Placeholder 6">
            <a:extLst>
              <a:ext uri="{FF2B5EF4-FFF2-40B4-BE49-F238E27FC236}">
                <a16:creationId xmlns:a16="http://schemas.microsoft.com/office/drawing/2014/main" id="{34563E8F-23A6-46B8-B61E-1228C685C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4543"/>
            <a:ext cx="12192000" cy="6858000"/>
          </a:xfrm>
          <a:prstGeom prst="rect">
            <a:avLst/>
          </a:prstGeom>
        </p:spPr>
      </p:pic>
    </p:spTree>
    <p:extLst>
      <p:ext uri="{BB962C8B-B14F-4D97-AF65-F5344CB8AC3E}">
        <p14:creationId xmlns:p14="http://schemas.microsoft.com/office/powerpoint/2010/main" val="214952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5D230A-F2F7-4D53-935A-E6D99D52990B}"/>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0" y="24494"/>
            <a:ext cx="12192000"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6" name="Speech Bubble: Oval 5">
            <a:extLst>
              <a:ext uri="{FF2B5EF4-FFF2-40B4-BE49-F238E27FC236}">
                <a16:creationId xmlns:a16="http://schemas.microsoft.com/office/drawing/2014/main" id="{DA6F853A-D52A-4A1A-B537-81302B02A06F}"/>
              </a:ext>
            </a:extLst>
          </p:cNvPr>
          <p:cNvSpPr/>
          <p:nvPr/>
        </p:nvSpPr>
        <p:spPr>
          <a:xfrm>
            <a:off x="8915400" y="541565"/>
            <a:ext cx="2520589" cy="2400300"/>
          </a:xfrm>
          <a:prstGeom prst="wedgeEllipseCallout">
            <a:avLst>
              <a:gd name="adj1" fmla="val -78088"/>
              <a:gd name="adj2" fmla="val 22817"/>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dear, you can differentiate between a cat and a dog based on their characteristics </a:t>
            </a:r>
          </a:p>
        </p:txBody>
      </p:sp>
      <p:pic>
        <p:nvPicPr>
          <p:cNvPr id="14" name="Picture 13">
            <a:extLst>
              <a:ext uri="{FF2B5EF4-FFF2-40B4-BE49-F238E27FC236}">
                <a16:creationId xmlns:a16="http://schemas.microsoft.com/office/drawing/2014/main" id="{6638106D-8069-41BB-80EC-0622FA9185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6100" y="1741715"/>
            <a:ext cx="1539215" cy="2030185"/>
          </a:xfrm>
          <a:prstGeom prst="rect">
            <a:avLst/>
          </a:prstGeom>
        </p:spPr>
      </p:pic>
      <p:sp>
        <p:nvSpPr>
          <p:cNvPr id="49" name="Rectangle 48">
            <a:extLst>
              <a:ext uri="{FF2B5EF4-FFF2-40B4-BE49-F238E27FC236}">
                <a16:creationId xmlns:a16="http://schemas.microsoft.com/office/drawing/2014/main" id="{6F97D6E8-FB31-4D1E-AE9D-A3074EB19DBD}"/>
              </a:ext>
            </a:extLst>
          </p:cNvPr>
          <p:cNvSpPr/>
          <p:nvPr/>
        </p:nvSpPr>
        <p:spPr>
          <a:xfrm>
            <a:off x="-323850" y="10886"/>
            <a:ext cx="12515850" cy="684711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16AB9C-5CBF-40FC-ACF8-3BC2C2D256B4}"/>
              </a:ext>
            </a:extLst>
          </p:cNvPr>
          <p:cNvSpPr/>
          <p:nvPr/>
        </p:nvSpPr>
        <p:spPr>
          <a:xfrm>
            <a:off x="2628900" y="1257300"/>
            <a:ext cx="6286500" cy="4229100"/>
          </a:xfrm>
          <a:prstGeom prst="rect">
            <a:avLst/>
          </a:prstGeom>
          <a:solidFill>
            <a:schemeClr val="bg1"/>
          </a:solidFill>
          <a:ln w="38100">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BE1B14C-74C4-44AA-A3E2-56BD90A92961}"/>
              </a:ext>
            </a:extLst>
          </p:cNvPr>
          <p:cNvSpPr txBox="1"/>
          <p:nvPr/>
        </p:nvSpPr>
        <p:spPr>
          <a:xfrm>
            <a:off x="6635389" y="1385374"/>
            <a:ext cx="1524000" cy="369332"/>
          </a:xfrm>
          <a:prstGeom prst="rect">
            <a:avLst/>
          </a:prstGeom>
          <a:noFill/>
        </p:spPr>
        <p:txBody>
          <a:bodyPr wrap="square" rtlCol="0">
            <a:spAutoFit/>
          </a:bodyPr>
          <a:lstStyle/>
          <a:p>
            <a:r>
              <a:rPr lang="en-US" dirty="0"/>
              <a:t>DOGS</a:t>
            </a:r>
          </a:p>
        </p:txBody>
      </p:sp>
      <p:sp>
        <p:nvSpPr>
          <p:cNvPr id="50" name="TextBox 49">
            <a:extLst>
              <a:ext uri="{FF2B5EF4-FFF2-40B4-BE49-F238E27FC236}">
                <a16:creationId xmlns:a16="http://schemas.microsoft.com/office/drawing/2014/main" id="{B7AFAC91-1CB7-438B-AB44-C026F11A3CBF}"/>
              </a:ext>
            </a:extLst>
          </p:cNvPr>
          <p:cNvSpPr txBox="1"/>
          <p:nvPr/>
        </p:nvSpPr>
        <p:spPr>
          <a:xfrm>
            <a:off x="3238500" y="1485900"/>
            <a:ext cx="1524000" cy="369332"/>
          </a:xfrm>
          <a:prstGeom prst="rect">
            <a:avLst/>
          </a:prstGeom>
          <a:noFill/>
        </p:spPr>
        <p:txBody>
          <a:bodyPr wrap="square" rtlCol="0">
            <a:spAutoFit/>
          </a:bodyPr>
          <a:lstStyle/>
          <a:p>
            <a:r>
              <a:rPr lang="en-US" dirty="0"/>
              <a:t>CATS</a:t>
            </a:r>
          </a:p>
        </p:txBody>
      </p:sp>
      <p:sp>
        <p:nvSpPr>
          <p:cNvPr id="51" name="TextBox 50">
            <a:extLst>
              <a:ext uri="{FF2B5EF4-FFF2-40B4-BE49-F238E27FC236}">
                <a16:creationId xmlns:a16="http://schemas.microsoft.com/office/drawing/2014/main" id="{3FE0377E-C72F-4521-8F99-2CD8AA824B45}"/>
              </a:ext>
            </a:extLst>
          </p:cNvPr>
          <p:cNvSpPr txBox="1"/>
          <p:nvPr/>
        </p:nvSpPr>
        <p:spPr>
          <a:xfrm>
            <a:off x="2914650" y="3371850"/>
            <a:ext cx="2857500" cy="1708160"/>
          </a:xfrm>
          <a:prstGeom prst="rect">
            <a:avLst/>
          </a:prstGeom>
          <a:noFill/>
        </p:spPr>
        <p:txBody>
          <a:bodyPr wrap="square" rtlCol="0">
            <a:spAutoFit/>
          </a:bodyPr>
          <a:lstStyle/>
          <a:p>
            <a:r>
              <a:rPr lang="en-US" sz="1500" dirty="0">
                <a:latin typeface="Gotham Rounded Book" pitchFamily="50" charset="0"/>
              </a:rPr>
              <a:t>Sharp Claws, uses to climb</a:t>
            </a:r>
          </a:p>
          <a:p>
            <a:endParaRPr lang="en-US" sz="1500" dirty="0">
              <a:latin typeface="Gotham Rounded Book" pitchFamily="50" charset="0"/>
            </a:endParaRPr>
          </a:p>
          <a:p>
            <a:r>
              <a:rPr lang="en-US" sz="1500" dirty="0">
                <a:latin typeface="Gotham Rounded Book" pitchFamily="50" charset="0"/>
              </a:rPr>
              <a:t>Smaller length of ears</a:t>
            </a:r>
          </a:p>
          <a:p>
            <a:endParaRPr lang="en-US" sz="1500" dirty="0">
              <a:latin typeface="Gotham Rounded Book" pitchFamily="50" charset="0"/>
            </a:endParaRPr>
          </a:p>
          <a:p>
            <a:r>
              <a:rPr lang="en-US" sz="1500" dirty="0">
                <a:latin typeface="Gotham Rounded Book" pitchFamily="50" charset="0"/>
              </a:rPr>
              <a:t>Meows and purrs</a:t>
            </a:r>
          </a:p>
          <a:p>
            <a:endParaRPr lang="en-US" sz="1500" dirty="0">
              <a:latin typeface="Gotham Rounded Book" pitchFamily="50" charset="0"/>
            </a:endParaRPr>
          </a:p>
          <a:p>
            <a:r>
              <a:rPr lang="en-US" sz="1500" dirty="0">
                <a:latin typeface="Gotham Rounded Book" pitchFamily="50" charset="0"/>
              </a:rPr>
              <a:t>Doesn’t love to play around</a:t>
            </a:r>
          </a:p>
        </p:txBody>
      </p:sp>
      <p:sp>
        <p:nvSpPr>
          <p:cNvPr id="52" name="TextBox 51">
            <a:extLst>
              <a:ext uri="{FF2B5EF4-FFF2-40B4-BE49-F238E27FC236}">
                <a16:creationId xmlns:a16="http://schemas.microsoft.com/office/drawing/2014/main" id="{E4B6D578-C569-40B6-9FA4-4593472ECB48}"/>
              </a:ext>
            </a:extLst>
          </p:cNvPr>
          <p:cNvSpPr txBox="1"/>
          <p:nvPr/>
        </p:nvSpPr>
        <p:spPr>
          <a:xfrm>
            <a:off x="6278695" y="3360122"/>
            <a:ext cx="2558143" cy="1708160"/>
          </a:xfrm>
          <a:prstGeom prst="rect">
            <a:avLst/>
          </a:prstGeom>
          <a:noFill/>
        </p:spPr>
        <p:txBody>
          <a:bodyPr wrap="square" rtlCol="0">
            <a:spAutoFit/>
          </a:bodyPr>
          <a:lstStyle/>
          <a:p>
            <a:r>
              <a:rPr lang="en-US" sz="1500" dirty="0">
                <a:latin typeface="Gotham Rounded Book" pitchFamily="50" charset="0"/>
              </a:rPr>
              <a:t>Dull Claws</a:t>
            </a:r>
          </a:p>
          <a:p>
            <a:endParaRPr lang="en-US" sz="1500" dirty="0">
              <a:latin typeface="Gotham Rounded Book" pitchFamily="50" charset="0"/>
            </a:endParaRPr>
          </a:p>
          <a:p>
            <a:r>
              <a:rPr lang="en-US" sz="1500" dirty="0">
                <a:latin typeface="Gotham Rounded Book" pitchFamily="50" charset="0"/>
              </a:rPr>
              <a:t>Bigger length of ears</a:t>
            </a:r>
          </a:p>
          <a:p>
            <a:endParaRPr lang="en-US" sz="1500" dirty="0">
              <a:latin typeface="Gotham Rounded Book" pitchFamily="50" charset="0"/>
            </a:endParaRPr>
          </a:p>
          <a:p>
            <a:r>
              <a:rPr lang="en-US" sz="1500" dirty="0">
                <a:latin typeface="Gotham Rounded Book" pitchFamily="50" charset="0"/>
              </a:rPr>
              <a:t>Barks</a:t>
            </a:r>
          </a:p>
          <a:p>
            <a:endParaRPr lang="en-US" sz="1500" dirty="0">
              <a:latin typeface="Gotham Rounded Book" pitchFamily="50" charset="0"/>
            </a:endParaRPr>
          </a:p>
          <a:p>
            <a:r>
              <a:rPr lang="en-US" sz="1500" dirty="0">
                <a:latin typeface="Gotham Rounded Book" pitchFamily="50" charset="0"/>
              </a:rPr>
              <a:t>Loves to run around</a:t>
            </a:r>
          </a:p>
        </p:txBody>
      </p:sp>
      <p:pic>
        <p:nvPicPr>
          <p:cNvPr id="53" name="Picture 52">
            <a:extLst>
              <a:ext uri="{FF2B5EF4-FFF2-40B4-BE49-F238E27FC236}">
                <a16:creationId xmlns:a16="http://schemas.microsoft.com/office/drawing/2014/main" id="{25F80121-2D3A-459C-A201-0559E7E92D58}"/>
              </a:ext>
            </a:extLst>
          </p:cNvPr>
          <p:cNvPicPr>
            <a:picLocks noChangeAspect="1"/>
          </p:cNvPicPr>
          <p:nvPr/>
        </p:nvPicPr>
        <p:blipFill>
          <a:blip r:embed="rId5"/>
          <a:stretch>
            <a:fillRect/>
          </a:stretch>
        </p:blipFill>
        <p:spPr>
          <a:xfrm>
            <a:off x="3088126" y="1849789"/>
            <a:ext cx="911235" cy="1271587"/>
          </a:xfrm>
          <a:prstGeom prst="rect">
            <a:avLst/>
          </a:prstGeom>
        </p:spPr>
      </p:pic>
      <p:pic>
        <p:nvPicPr>
          <p:cNvPr id="4" name="Picture 3">
            <a:extLst>
              <a:ext uri="{FF2B5EF4-FFF2-40B4-BE49-F238E27FC236}">
                <a16:creationId xmlns:a16="http://schemas.microsoft.com/office/drawing/2014/main" id="{27F00FE5-4C73-4F8D-A657-D9FF1DEC65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8261" y="1919004"/>
            <a:ext cx="981992" cy="1231458"/>
          </a:xfrm>
          <a:prstGeom prst="rect">
            <a:avLst/>
          </a:prstGeom>
        </p:spPr>
      </p:pic>
    </p:spTree>
    <p:extLst>
      <p:ext uri="{BB962C8B-B14F-4D97-AF65-F5344CB8AC3E}">
        <p14:creationId xmlns:p14="http://schemas.microsoft.com/office/powerpoint/2010/main" val="383221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5D230A-F2F7-4D53-935A-E6D99D52990B}"/>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10886"/>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6" name="Speech Bubble: Oval 5">
            <a:extLst>
              <a:ext uri="{FF2B5EF4-FFF2-40B4-BE49-F238E27FC236}">
                <a16:creationId xmlns:a16="http://schemas.microsoft.com/office/drawing/2014/main" id="{DA6F853A-D52A-4A1A-B537-81302B02A06F}"/>
              </a:ext>
            </a:extLst>
          </p:cNvPr>
          <p:cNvSpPr/>
          <p:nvPr/>
        </p:nvSpPr>
        <p:spPr>
          <a:xfrm>
            <a:off x="8915400" y="541565"/>
            <a:ext cx="2520589" cy="2400300"/>
          </a:xfrm>
          <a:prstGeom prst="wedgeEllipseCallout">
            <a:avLst>
              <a:gd name="adj1" fmla="val -78088"/>
              <a:gd name="adj2" fmla="val 22817"/>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dear, you can differentiate between a cat and a dog based on their characteristics </a:t>
            </a:r>
          </a:p>
        </p:txBody>
      </p:sp>
      <p:sp>
        <p:nvSpPr>
          <p:cNvPr id="49" name="Rectangle 48">
            <a:extLst>
              <a:ext uri="{FF2B5EF4-FFF2-40B4-BE49-F238E27FC236}">
                <a16:creationId xmlns:a16="http://schemas.microsoft.com/office/drawing/2014/main" id="{6F97D6E8-FB31-4D1E-AE9D-A3074EB19DBD}"/>
              </a:ext>
            </a:extLst>
          </p:cNvPr>
          <p:cNvSpPr/>
          <p:nvPr/>
        </p:nvSpPr>
        <p:spPr>
          <a:xfrm>
            <a:off x="0" y="-22414"/>
            <a:ext cx="12192000" cy="688041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C15AA7B-FBD2-4846-8C19-258374883FC8}"/>
              </a:ext>
            </a:extLst>
          </p:cNvPr>
          <p:cNvGrpSpPr/>
          <p:nvPr/>
        </p:nvGrpSpPr>
        <p:grpSpPr>
          <a:xfrm>
            <a:off x="2044325" y="1041030"/>
            <a:ext cx="6871075" cy="5094419"/>
            <a:chOff x="2044325" y="1041030"/>
            <a:chExt cx="6871075" cy="5094419"/>
          </a:xfrm>
        </p:grpSpPr>
        <p:pic>
          <p:nvPicPr>
            <p:cNvPr id="48" name="Picture 47">
              <a:extLst>
                <a:ext uri="{FF2B5EF4-FFF2-40B4-BE49-F238E27FC236}">
                  <a16:creationId xmlns:a16="http://schemas.microsoft.com/office/drawing/2014/main" id="{3B379964-E7D4-45C2-8692-B64174747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6100" y="1741715"/>
              <a:ext cx="1539215" cy="2030185"/>
            </a:xfrm>
            <a:prstGeom prst="rect">
              <a:avLst/>
            </a:prstGeom>
          </p:spPr>
        </p:pic>
        <p:sp>
          <p:nvSpPr>
            <p:cNvPr id="51" name="Rectangle 50">
              <a:extLst>
                <a:ext uri="{FF2B5EF4-FFF2-40B4-BE49-F238E27FC236}">
                  <a16:creationId xmlns:a16="http://schemas.microsoft.com/office/drawing/2014/main" id="{A4C0DE35-F6FA-4C13-A1AE-854E108C83B1}"/>
                </a:ext>
              </a:extLst>
            </p:cNvPr>
            <p:cNvSpPr/>
            <p:nvPr/>
          </p:nvSpPr>
          <p:spPr>
            <a:xfrm>
              <a:off x="2628900" y="1257300"/>
              <a:ext cx="6286500" cy="4229100"/>
            </a:xfrm>
            <a:prstGeom prst="rect">
              <a:avLst/>
            </a:prstGeom>
            <a:solidFill>
              <a:schemeClr val="bg1"/>
            </a:solidFill>
            <a:ln w="38100">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C5FF9CAF-83DD-4E5F-AC4E-F05699ECC3E0}"/>
                </a:ext>
              </a:extLst>
            </p:cNvPr>
            <p:cNvSpPr txBox="1"/>
            <p:nvPr/>
          </p:nvSpPr>
          <p:spPr>
            <a:xfrm>
              <a:off x="7320643" y="1378218"/>
              <a:ext cx="1524000" cy="369332"/>
            </a:xfrm>
            <a:prstGeom prst="rect">
              <a:avLst/>
            </a:prstGeom>
            <a:noFill/>
          </p:spPr>
          <p:txBody>
            <a:bodyPr wrap="square" rtlCol="0">
              <a:spAutoFit/>
            </a:bodyPr>
            <a:lstStyle/>
            <a:p>
              <a:r>
                <a:rPr lang="en-US" dirty="0"/>
                <a:t>DOGS</a:t>
              </a:r>
            </a:p>
          </p:txBody>
        </p:sp>
        <p:sp>
          <p:nvSpPr>
            <p:cNvPr id="54" name="TextBox 53">
              <a:extLst>
                <a:ext uri="{FF2B5EF4-FFF2-40B4-BE49-F238E27FC236}">
                  <a16:creationId xmlns:a16="http://schemas.microsoft.com/office/drawing/2014/main" id="{B82D755C-93F6-45C5-8E18-B9CF7AE91915}"/>
                </a:ext>
              </a:extLst>
            </p:cNvPr>
            <p:cNvSpPr txBox="1"/>
            <p:nvPr/>
          </p:nvSpPr>
          <p:spPr>
            <a:xfrm>
              <a:off x="3238500" y="1485900"/>
              <a:ext cx="1524000" cy="369332"/>
            </a:xfrm>
            <a:prstGeom prst="rect">
              <a:avLst/>
            </a:prstGeom>
            <a:noFill/>
          </p:spPr>
          <p:txBody>
            <a:bodyPr wrap="square" rtlCol="0">
              <a:spAutoFit/>
            </a:bodyPr>
            <a:lstStyle/>
            <a:p>
              <a:r>
                <a:rPr lang="en-US" dirty="0"/>
                <a:t>CATS</a:t>
              </a:r>
            </a:p>
          </p:txBody>
        </p:sp>
        <p:pic>
          <p:nvPicPr>
            <p:cNvPr id="55" name="Picture 54">
              <a:extLst>
                <a:ext uri="{FF2B5EF4-FFF2-40B4-BE49-F238E27FC236}">
                  <a16:creationId xmlns:a16="http://schemas.microsoft.com/office/drawing/2014/main" id="{0C392EF8-7AA3-4BB4-B4F9-5513830CD597}"/>
                </a:ext>
              </a:extLst>
            </p:cNvPr>
            <p:cNvPicPr>
              <a:picLocks noChangeAspect="1"/>
            </p:cNvPicPr>
            <p:nvPr/>
          </p:nvPicPr>
          <p:blipFill>
            <a:blip r:embed="rId5"/>
            <a:stretch>
              <a:fillRect/>
            </a:stretch>
          </p:blipFill>
          <p:spPr>
            <a:xfrm>
              <a:off x="3463388" y="2193232"/>
              <a:ext cx="626048" cy="873622"/>
            </a:xfrm>
            <a:prstGeom prst="rect">
              <a:avLst/>
            </a:prstGeom>
          </p:spPr>
        </p:pic>
        <p:pic>
          <p:nvPicPr>
            <p:cNvPr id="56" name="Picture 55">
              <a:extLst>
                <a:ext uri="{FF2B5EF4-FFF2-40B4-BE49-F238E27FC236}">
                  <a16:creationId xmlns:a16="http://schemas.microsoft.com/office/drawing/2014/main" id="{8FFB71CA-335F-44F5-9774-7789FC24D4FB}"/>
                </a:ext>
              </a:extLst>
            </p:cNvPr>
            <p:cNvPicPr>
              <a:picLocks noChangeAspect="1"/>
            </p:cNvPicPr>
            <p:nvPr/>
          </p:nvPicPr>
          <p:blipFill>
            <a:blip r:embed="rId5"/>
            <a:stretch>
              <a:fillRect/>
            </a:stretch>
          </p:blipFill>
          <p:spPr>
            <a:xfrm>
              <a:off x="4048048" y="2841460"/>
              <a:ext cx="626048" cy="873622"/>
            </a:xfrm>
            <a:prstGeom prst="rect">
              <a:avLst/>
            </a:prstGeom>
          </p:spPr>
        </p:pic>
        <p:pic>
          <p:nvPicPr>
            <p:cNvPr id="57" name="Picture 56">
              <a:extLst>
                <a:ext uri="{FF2B5EF4-FFF2-40B4-BE49-F238E27FC236}">
                  <a16:creationId xmlns:a16="http://schemas.microsoft.com/office/drawing/2014/main" id="{1591EFBB-ADF3-4B87-B6FC-DA37F2172332}"/>
                </a:ext>
              </a:extLst>
            </p:cNvPr>
            <p:cNvPicPr>
              <a:picLocks noChangeAspect="1"/>
            </p:cNvPicPr>
            <p:nvPr/>
          </p:nvPicPr>
          <p:blipFill>
            <a:blip r:embed="rId5"/>
            <a:stretch>
              <a:fillRect/>
            </a:stretch>
          </p:blipFill>
          <p:spPr>
            <a:xfrm>
              <a:off x="4636384" y="2311631"/>
              <a:ext cx="626048" cy="873622"/>
            </a:xfrm>
            <a:prstGeom prst="rect">
              <a:avLst/>
            </a:prstGeom>
          </p:spPr>
        </p:pic>
        <p:pic>
          <p:nvPicPr>
            <p:cNvPr id="58" name="Picture 57">
              <a:extLst>
                <a:ext uri="{FF2B5EF4-FFF2-40B4-BE49-F238E27FC236}">
                  <a16:creationId xmlns:a16="http://schemas.microsoft.com/office/drawing/2014/main" id="{45273155-3701-457E-8AE7-296739AE3EB3}"/>
                </a:ext>
              </a:extLst>
            </p:cNvPr>
            <p:cNvPicPr>
              <a:picLocks noChangeAspect="1"/>
            </p:cNvPicPr>
            <p:nvPr/>
          </p:nvPicPr>
          <p:blipFill>
            <a:blip r:embed="rId5"/>
            <a:stretch>
              <a:fillRect/>
            </a:stretch>
          </p:blipFill>
          <p:spPr>
            <a:xfrm>
              <a:off x="4056246" y="1595103"/>
              <a:ext cx="626048" cy="873622"/>
            </a:xfrm>
            <a:prstGeom prst="rect">
              <a:avLst/>
            </a:prstGeom>
          </p:spPr>
        </p:pic>
        <p:pic>
          <p:nvPicPr>
            <p:cNvPr id="59" name="Picture 58">
              <a:extLst>
                <a:ext uri="{FF2B5EF4-FFF2-40B4-BE49-F238E27FC236}">
                  <a16:creationId xmlns:a16="http://schemas.microsoft.com/office/drawing/2014/main" id="{78B179ED-B55D-4396-AE6E-B023639B4E74}"/>
                </a:ext>
              </a:extLst>
            </p:cNvPr>
            <p:cNvPicPr>
              <a:picLocks noChangeAspect="1"/>
            </p:cNvPicPr>
            <p:nvPr/>
          </p:nvPicPr>
          <p:blipFill>
            <a:blip r:embed="rId5"/>
            <a:stretch>
              <a:fillRect/>
            </a:stretch>
          </p:blipFill>
          <p:spPr>
            <a:xfrm>
              <a:off x="2813778" y="2124669"/>
              <a:ext cx="626048" cy="873622"/>
            </a:xfrm>
            <a:prstGeom prst="rect">
              <a:avLst/>
            </a:prstGeom>
          </p:spPr>
        </p:pic>
        <p:pic>
          <p:nvPicPr>
            <p:cNvPr id="60" name="Picture 59">
              <a:extLst>
                <a:ext uri="{FF2B5EF4-FFF2-40B4-BE49-F238E27FC236}">
                  <a16:creationId xmlns:a16="http://schemas.microsoft.com/office/drawing/2014/main" id="{2F4F1628-BB9B-4890-A1D8-9BA4B99CE322}"/>
                </a:ext>
              </a:extLst>
            </p:cNvPr>
            <p:cNvPicPr>
              <a:picLocks noChangeAspect="1"/>
            </p:cNvPicPr>
            <p:nvPr/>
          </p:nvPicPr>
          <p:blipFill>
            <a:blip r:embed="rId5"/>
            <a:stretch>
              <a:fillRect/>
            </a:stretch>
          </p:blipFill>
          <p:spPr>
            <a:xfrm>
              <a:off x="3115508" y="2998291"/>
              <a:ext cx="626048" cy="873622"/>
            </a:xfrm>
            <a:prstGeom prst="rect">
              <a:avLst/>
            </a:prstGeom>
          </p:spPr>
        </p:pic>
        <p:pic>
          <p:nvPicPr>
            <p:cNvPr id="61" name="Picture 60">
              <a:extLst>
                <a:ext uri="{FF2B5EF4-FFF2-40B4-BE49-F238E27FC236}">
                  <a16:creationId xmlns:a16="http://schemas.microsoft.com/office/drawing/2014/main" id="{8735AE65-A7DD-41C0-820E-34C4DC6ADCEF}"/>
                </a:ext>
              </a:extLst>
            </p:cNvPr>
            <p:cNvPicPr>
              <a:picLocks noChangeAspect="1"/>
            </p:cNvPicPr>
            <p:nvPr/>
          </p:nvPicPr>
          <p:blipFill>
            <a:blip r:embed="rId5"/>
            <a:stretch>
              <a:fillRect/>
            </a:stretch>
          </p:blipFill>
          <p:spPr>
            <a:xfrm>
              <a:off x="2740081" y="3524092"/>
              <a:ext cx="577270" cy="805554"/>
            </a:xfrm>
            <a:prstGeom prst="rect">
              <a:avLst/>
            </a:prstGeom>
          </p:spPr>
        </p:pic>
        <p:pic>
          <p:nvPicPr>
            <p:cNvPr id="62" name="Picture 61">
              <a:extLst>
                <a:ext uri="{FF2B5EF4-FFF2-40B4-BE49-F238E27FC236}">
                  <a16:creationId xmlns:a16="http://schemas.microsoft.com/office/drawing/2014/main" id="{362AFEB6-2C52-4334-B7AC-F0E6E9A10C98}"/>
                </a:ext>
              </a:extLst>
            </p:cNvPr>
            <p:cNvPicPr>
              <a:picLocks noChangeAspect="1"/>
            </p:cNvPicPr>
            <p:nvPr/>
          </p:nvPicPr>
          <p:blipFill>
            <a:blip r:embed="rId5"/>
            <a:stretch>
              <a:fillRect/>
            </a:stretch>
          </p:blipFill>
          <p:spPr>
            <a:xfrm>
              <a:off x="4944975" y="1452204"/>
              <a:ext cx="626048" cy="873622"/>
            </a:xfrm>
            <a:prstGeom prst="rect">
              <a:avLst/>
            </a:prstGeom>
          </p:spPr>
        </p:pic>
        <p:sp>
          <p:nvSpPr>
            <p:cNvPr id="63" name="TextBox 62">
              <a:extLst>
                <a:ext uri="{FF2B5EF4-FFF2-40B4-BE49-F238E27FC236}">
                  <a16:creationId xmlns:a16="http://schemas.microsoft.com/office/drawing/2014/main" id="{9825888A-5689-4FF2-A008-B8196E5AEC1D}"/>
                </a:ext>
              </a:extLst>
            </p:cNvPr>
            <p:cNvSpPr txBox="1"/>
            <p:nvPr/>
          </p:nvSpPr>
          <p:spPr>
            <a:xfrm>
              <a:off x="4927335" y="5766117"/>
              <a:ext cx="3441540" cy="369332"/>
            </a:xfrm>
            <a:prstGeom prst="rect">
              <a:avLst/>
            </a:prstGeom>
            <a:noFill/>
          </p:spPr>
          <p:txBody>
            <a:bodyPr wrap="square" rtlCol="0">
              <a:spAutoFit/>
            </a:bodyPr>
            <a:lstStyle/>
            <a:p>
              <a:r>
                <a:rPr lang="en-US" dirty="0"/>
                <a:t>Length of ears </a:t>
              </a:r>
              <a:r>
                <a:rPr lang="en-US" dirty="0">
                  <a:sym typeface="Wingdings" panose="05000000000000000000" pitchFamily="2" charset="2"/>
                </a:rPr>
                <a:t></a:t>
              </a:r>
              <a:endParaRPr lang="en-US" dirty="0"/>
            </a:p>
          </p:txBody>
        </p:sp>
        <p:sp>
          <p:nvSpPr>
            <p:cNvPr id="64" name="TextBox 63">
              <a:extLst>
                <a:ext uri="{FF2B5EF4-FFF2-40B4-BE49-F238E27FC236}">
                  <a16:creationId xmlns:a16="http://schemas.microsoft.com/office/drawing/2014/main" id="{1F312ED7-A00A-4088-822C-C658DE002C61}"/>
                </a:ext>
              </a:extLst>
            </p:cNvPr>
            <p:cNvSpPr txBox="1"/>
            <p:nvPr/>
          </p:nvSpPr>
          <p:spPr>
            <a:xfrm rot="16200000">
              <a:off x="508221" y="2577134"/>
              <a:ext cx="3441540" cy="369332"/>
            </a:xfrm>
            <a:prstGeom prst="rect">
              <a:avLst/>
            </a:prstGeom>
            <a:noFill/>
          </p:spPr>
          <p:txBody>
            <a:bodyPr wrap="square" rtlCol="0">
              <a:spAutoFit/>
            </a:bodyPr>
            <a:lstStyle/>
            <a:p>
              <a:r>
                <a:rPr lang="en-US" dirty="0"/>
                <a:t>Sharpness of claws </a:t>
              </a:r>
              <a:r>
                <a:rPr lang="en-US" dirty="0">
                  <a:sym typeface="Wingdings" panose="05000000000000000000" pitchFamily="2" charset="2"/>
                </a:rPr>
                <a:t></a:t>
              </a:r>
              <a:endParaRPr lang="en-US" dirty="0"/>
            </a:p>
          </p:txBody>
        </p:sp>
        <p:pic>
          <p:nvPicPr>
            <p:cNvPr id="65" name="Picture 64">
              <a:extLst>
                <a:ext uri="{FF2B5EF4-FFF2-40B4-BE49-F238E27FC236}">
                  <a16:creationId xmlns:a16="http://schemas.microsoft.com/office/drawing/2014/main" id="{5112EE0F-490A-4AEE-85EF-468DD51687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3375202"/>
              <a:ext cx="649610" cy="757974"/>
            </a:xfrm>
            <a:prstGeom prst="rect">
              <a:avLst/>
            </a:prstGeom>
          </p:spPr>
        </p:pic>
        <p:pic>
          <p:nvPicPr>
            <p:cNvPr id="66" name="Picture 65">
              <a:extLst>
                <a:ext uri="{FF2B5EF4-FFF2-40B4-BE49-F238E27FC236}">
                  <a16:creationId xmlns:a16="http://schemas.microsoft.com/office/drawing/2014/main" id="{D0A36D62-3D1D-462E-9B7D-3F8B117A50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4333279"/>
              <a:ext cx="649610" cy="757974"/>
            </a:xfrm>
            <a:prstGeom prst="rect">
              <a:avLst/>
            </a:prstGeom>
          </p:spPr>
        </p:pic>
        <p:pic>
          <p:nvPicPr>
            <p:cNvPr id="67" name="Picture 66">
              <a:extLst>
                <a:ext uri="{FF2B5EF4-FFF2-40B4-BE49-F238E27FC236}">
                  <a16:creationId xmlns:a16="http://schemas.microsoft.com/office/drawing/2014/main" id="{411CF0E9-E531-4640-AB0F-B684DBD5AE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098" y="3490058"/>
              <a:ext cx="649610" cy="757974"/>
            </a:xfrm>
            <a:prstGeom prst="rect">
              <a:avLst/>
            </a:prstGeom>
          </p:spPr>
        </p:pic>
        <p:pic>
          <p:nvPicPr>
            <p:cNvPr id="68" name="Picture 67">
              <a:extLst>
                <a:ext uri="{FF2B5EF4-FFF2-40B4-BE49-F238E27FC236}">
                  <a16:creationId xmlns:a16="http://schemas.microsoft.com/office/drawing/2014/main" id="{A2125585-CE68-4080-9C75-78EF4A98F1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747" y="4246174"/>
              <a:ext cx="649610" cy="757974"/>
            </a:xfrm>
            <a:prstGeom prst="rect">
              <a:avLst/>
            </a:prstGeom>
          </p:spPr>
        </p:pic>
        <p:pic>
          <p:nvPicPr>
            <p:cNvPr id="69" name="Picture 68">
              <a:extLst>
                <a:ext uri="{FF2B5EF4-FFF2-40B4-BE49-F238E27FC236}">
                  <a16:creationId xmlns:a16="http://schemas.microsoft.com/office/drawing/2014/main" id="{74C36D71-3A26-4C53-BEFB-33848D560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0921" y="3251063"/>
              <a:ext cx="649610" cy="757974"/>
            </a:xfrm>
            <a:prstGeom prst="rect">
              <a:avLst/>
            </a:prstGeom>
          </p:spPr>
        </p:pic>
        <p:pic>
          <p:nvPicPr>
            <p:cNvPr id="70" name="Picture 69">
              <a:extLst>
                <a:ext uri="{FF2B5EF4-FFF2-40B4-BE49-F238E27FC236}">
                  <a16:creationId xmlns:a16="http://schemas.microsoft.com/office/drawing/2014/main" id="{BA79A46D-FBBD-4B0B-9095-D9D17A2E87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1155" y="4474821"/>
              <a:ext cx="649610" cy="757974"/>
            </a:xfrm>
            <a:prstGeom prst="rect">
              <a:avLst/>
            </a:prstGeom>
          </p:spPr>
        </p:pic>
        <p:pic>
          <p:nvPicPr>
            <p:cNvPr id="71" name="Picture 70">
              <a:extLst>
                <a:ext uri="{FF2B5EF4-FFF2-40B4-BE49-F238E27FC236}">
                  <a16:creationId xmlns:a16="http://schemas.microsoft.com/office/drawing/2014/main" id="{6B38BB90-4B0D-47C0-864C-00A4F220A4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689" y="4515751"/>
              <a:ext cx="649610" cy="757974"/>
            </a:xfrm>
            <a:prstGeom prst="rect">
              <a:avLst/>
            </a:prstGeom>
          </p:spPr>
        </p:pic>
        <p:pic>
          <p:nvPicPr>
            <p:cNvPr id="72" name="Picture 71">
              <a:extLst>
                <a:ext uri="{FF2B5EF4-FFF2-40B4-BE49-F238E27FC236}">
                  <a16:creationId xmlns:a16="http://schemas.microsoft.com/office/drawing/2014/main" id="{A572A3FB-B5D8-4579-A914-79DDE3303A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0905" y="2630043"/>
              <a:ext cx="649610" cy="757974"/>
            </a:xfrm>
            <a:prstGeom prst="rect">
              <a:avLst/>
            </a:prstGeom>
          </p:spPr>
        </p:pic>
        <p:pic>
          <p:nvPicPr>
            <p:cNvPr id="73" name="Picture 72">
              <a:extLst>
                <a:ext uri="{FF2B5EF4-FFF2-40B4-BE49-F238E27FC236}">
                  <a16:creationId xmlns:a16="http://schemas.microsoft.com/office/drawing/2014/main" id="{4EDE1E4B-CD60-460F-B12A-AB07B45E94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839" y="2570472"/>
              <a:ext cx="649610" cy="757974"/>
            </a:xfrm>
            <a:prstGeom prst="rect">
              <a:avLst/>
            </a:prstGeom>
          </p:spPr>
        </p:pic>
      </p:grpSp>
      <p:pic>
        <p:nvPicPr>
          <p:cNvPr id="75" name="Picture 74">
            <a:extLst>
              <a:ext uri="{FF2B5EF4-FFF2-40B4-BE49-F238E27FC236}">
                <a16:creationId xmlns:a16="http://schemas.microsoft.com/office/drawing/2014/main" id="{16600448-3C6B-429D-AB1F-24777C96F2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750" y="3602648"/>
            <a:ext cx="649610" cy="757974"/>
          </a:xfrm>
          <a:prstGeom prst="rect">
            <a:avLst/>
          </a:prstGeom>
        </p:spPr>
      </p:pic>
    </p:spTree>
    <p:extLst>
      <p:ext uri="{BB962C8B-B14F-4D97-AF65-F5344CB8AC3E}">
        <p14:creationId xmlns:p14="http://schemas.microsoft.com/office/powerpoint/2010/main" val="25705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49A118-778F-415F-9BA0-4459392D79D7}"/>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0"/>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15" name="Rectangle 14">
            <a:extLst>
              <a:ext uri="{FF2B5EF4-FFF2-40B4-BE49-F238E27FC236}">
                <a16:creationId xmlns:a16="http://schemas.microsoft.com/office/drawing/2014/main" id="{3EF9AA53-686C-4D7C-94D1-B9C3AFBC7E13}"/>
              </a:ext>
            </a:extLst>
          </p:cNvPr>
          <p:cNvSpPr/>
          <p:nvPr/>
        </p:nvSpPr>
        <p:spPr>
          <a:xfrm>
            <a:off x="-10887" y="-10886"/>
            <a:ext cx="12202885" cy="6847114"/>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852FAB0-F692-4F3A-95F4-85335E17C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2683911"/>
            <a:ext cx="1539215" cy="2030185"/>
          </a:xfrm>
          <a:prstGeom prst="rect">
            <a:avLst/>
          </a:prstGeom>
        </p:spPr>
      </p:pic>
      <p:sp>
        <p:nvSpPr>
          <p:cNvPr id="8" name="Speech Bubble: Oval 7">
            <a:extLst>
              <a:ext uri="{FF2B5EF4-FFF2-40B4-BE49-F238E27FC236}">
                <a16:creationId xmlns:a16="http://schemas.microsoft.com/office/drawing/2014/main" id="{9A8E1041-1AD0-4222-83CE-090D187E453C}"/>
              </a:ext>
            </a:extLst>
          </p:cNvPr>
          <p:cNvSpPr/>
          <p:nvPr/>
        </p:nvSpPr>
        <p:spPr>
          <a:xfrm>
            <a:off x="8915400" y="541565"/>
            <a:ext cx="2520589" cy="2400300"/>
          </a:xfrm>
          <a:prstGeom prst="wedgeEllipseCallout">
            <a:avLst>
              <a:gd name="adj1" fmla="val -66860"/>
              <a:gd name="adj2" fmla="val 37329"/>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Now tell me if it is a cat or a dog?</a:t>
            </a:r>
          </a:p>
        </p:txBody>
      </p:sp>
      <p:pic>
        <p:nvPicPr>
          <p:cNvPr id="9" name="Picture 8">
            <a:extLst>
              <a:ext uri="{FF2B5EF4-FFF2-40B4-BE49-F238E27FC236}">
                <a16:creationId xmlns:a16="http://schemas.microsoft.com/office/drawing/2014/main" id="{2F3557EE-F066-4B97-8A9B-5ABFE0F41E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79027">
            <a:off x="4536083" y="5295900"/>
            <a:ext cx="950317" cy="800100"/>
          </a:xfrm>
          <a:prstGeom prst="rect">
            <a:avLst/>
          </a:prstGeom>
        </p:spPr>
      </p:pic>
    </p:spTree>
    <p:extLst>
      <p:ext uri="{BB962C8B-B14F-4D97-AF65-F5344CB8AC3E}">
        <p14:creationId xmlns:p14="http://schemas.microsoft.com/office/powerpoint/2010/main" val="406756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5D230A-F2F7-4D53-935A-E6D99D52990B}"/>
              </a:ext>
            </a:extLst>
          </p:cNvPr>
          <p:cNvPicPr>
            <a:picLocks noChangeAspect="1"/>
          </p:cNvPicPr>
          <p:nvPr/>
        </p:nvPicPr>
        <p:blipFill rotWithShape="1">
          <a:blip r:embed="rId3">
            <a:extLst>
              <a:ext uri="{28A0092B-C50C-407E-A947-70E740481C1C}">
                <a14:useLocalDpi xmlns:a14="http://schemas.microsoft.com/office/drawing/2010/main" val="0"/>
              </a:ext>
            </a:extLst>
          </a:blip>
          <a:srcRect r="937" b="7222"/>
          <a:stretch/>
        </p:blipFill>
        <p:spPr>
          <a:xfrm>
            <a:off x="-5444" y="10886"/>
            <a:ext cx="12197443" cy="6847114"/>
          </a:xfrm>
          <a:prstGeom prst="rect">
            <a:avLst/>
          </a:prstGeom>
          <a:solidFill>
            <a:schemeClr val="bg1"/>
          </a:solidFill>
          <a:ln>
            <a:solidFill>
              <a:schemeClr val="bg1"/>
            </a:solidFill>
          </a:ln>
          <a:effectLst>
            <a:outerShdw dist="50800" dir="5400000" algn="ctr" rotWithShape="0">
              <a:srgbClr val="000000">
                <a:alpha val="0"/>
              </a:srgbClr>
            </a:outerShdw>
          </a:effectLst>
        </p:spPr>
      </p:pic>
      <p:sp>
        <p:nvSpPr>
          <p:cNvPr id="6" name="Speech Bubble: Oval 5">
            <a:extLst>
              <a:ext uri="{FF2B5EF4-FFF2-40B4-BE49-F238E27FC236}">
                <a16:creationId xmlns:a16="http://schemas.microsoft.com/office/drawing/2014/main" id="{DA6F853A-D52A-4A1A-B537-81302B02A06F}"/>
              </a:ext>
            </a:extLst>
          </p:cNvPr>
          <p:cNvSpPr/>
          <p:nvPr/>
        </p:nvSpPr>
        <p:spPr>
          <a:xfrm>
            <a:off x="8915400" y="541565"/>
            <a:ext cx="2520589" cy="2400300"/>
          </a:xfrm>
          <a:prstGeom prst="wedgeEllipseCallout">
            <a:avLst>
              <a:gd name="adj1" fmla="val -78088"/>
              <a:gd name="adj2" fmla="val 22817"/>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Now tell me if it’s a cat or a dog?</a:t>
            </a:r>
          </a:p>
        </p:txBody>
      </p:sp>
      <p:sp>
        <p:nvSpPr>
          <p:cNvPr id="49" name="Rectangle 48">
            <a:extLst>
              <a:ext uri="{FF2B5EF4-FFF2-40B4-BE49-F238E27FC236}">
                <a16:creationId xmlns:a16="http://schemas.microsoft.com/office/drawing/2014/main" id="{6F97D6E8-FB31-4D1E-AE9D-A3074EB19DBD}"/>
              </a:ext>
            </a:extLst>
          </p:cNvPr>
          <p:cNvSpPr/>
          <p:nvPr/>
        </p:nvSpPr>
        <p:spPr>
          <a:xfrm>
            <a:off x="-452251" y="0"/>
            <a:ext cx="12644249" cy="684711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1" name="Group 90">
            <a:extLst>
              <a:ext uri="{FF2B5EF4-FFF2-40B4-BE49-F238E27FC236}">
                <a16:creationId xmlns:a16="http://schemas.microsoft.com/office/drawing/2014/main" id="{674E8700-C222-478D-8366-BE7439ED2F05}"/>
              </a:ext>
            </a:extLst>
          </p:cNvPr>
          <p:cNvGrpSpPr/>
          <p:nvPr/>
        </p:nvGrpSpPr>
        <p:grpSpPr>
          <a:xfrm>
            <a:off x="2044325" y="1041030"/>
            <a:ext cx="6871075" cy="5094419"/>
            <a:chOff x="2044325" y="1041030"/>
            <a:chExt cx="6871075" cy="5094419"/>
          </a:xfrm>
        </p:grpSpPr>
        <p:pic>
          <p:nvPicPr>
            <p:cNvPr id="92" name="Picture 91">
              <a:extLst>
                <a:ext uri="{FF2B5EF4-FFF2-40B4-BE49-F238E27FC236}">
                  <a16:creationId xmlns:a16="http://schemas.microsoft.com/office/drawing/2014/main" id="{BFD1DE29-D341-460A-81D5-52BAFCA862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6100" y="1741715"/>
              <a:ext cx="1539215" cy="2030185"/>
            </a:xfrm>
            <a:prstGeom prst="rect">
              <a:avLst/>
            </a:prstGeom>
          </p:spPr>
        </p:pic>
        <p:sp>
          <p:nvSpPr>
            <p:cNvPr id="93" name="Rectangle 92">
              <a:extLst>
                <a:ext uri="{FF2B5EF4-FFF2-40B4-BE49-F238E27FC236}">
                  <a16:creationId xmlns:a16="http://schemas.microsoft.com/office/drawing/2014/main" id="{87C872F7-0CA0-42FE-9F7D-7CD2D872E671}"/>
                </a:ext>
              </a:extLst>
            </p:cNvPr>
            <p:cNvSpPr/>
            <p:nvPr/>
          </p:nvSpPr>
          <p:spPr>
            <a:xfrm>
              <a:off x="2628900" y="1257300"/>
              <a:ext cx="6286500" cy="4229100"/>
            </a:xfrm>
            <a:prstGeom prst="rect">
              <a:avLst/>
            </a:prstGeom>
            <a:solidFill>
              <a:schemeClr val="bg1"/>
            </a:solidFill>
            <a:ln w="38100">
              <a:solidFill>
                <a:srgbClr val="113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D80E207A-AD77-40FA-9F27-25BA7E26CA41}"/>
                </a:ext>
              </a:extLst>
            </p:cNvPr>
            <p:cNvSpPr txBox="1"/>
            <p:nvPr/>
          </p:nvSpPr>
          <p:spPr>
            <a:xfrm>
              <a:off x="7320643" y="1378218"/>
              <a:ext cx="1524000" cy="369332"/>
            </a:xfrm>
            <a:prstGeom prst="rect">
              <a:avLst/>
            </a:prstGeom>
            <a:noFill/>
          </p:spPr>
          <p:txBody>
            <a:bodyPr wrap="square" rtlCol="0">
              <a:spAutoFit/>
            </a:bodyPr>
            <a:lstStyle/>
            <a:p>
              <a:r>
                <a:rPr lang="en-US" dirty="0"/>
                <a:t>DOGS</a:t>
              </a:r>
            </a:p>
          </p:txBody>
        </p:sp>
        <p:sp>
          <p:nvSpPr>
            <p:cNvPr id="95" name="TextBox 94">
              <a:extLst>
                <a:ext uri="{FF2B5EF4-FFF2-40B4-BE49-F238E27FC236}">
                  <a16:creationId xmlns:a16="http://schemas.microsoft.com/office/drawing/2014/main" id="{E0554DFE-8AE9-4832-9FD5-54E2DACC8A7A}"/>
                </a:ext>
              </a:extLst>
            </p:cNvPr>
            <p:cNvSpPr txBox="1"/>
            <p:nvPr/>
          </p:nvSpPr>
          <p:spPr>
            <a:xfrm>
              <a:off x="3238500" y="1485900"/>
              <a:ext cx="1524000" cy="369332"/>
            </a:xfrm>
            <a:prstGeom prst="rect">
              <a:avLst/>
            </a:prstGeom>
            <a:noFill/>
          </p:spPr>
          <p:txBody>
            <a:bodyPr wrap="square" rtlCol="0">
              <a:spAutoFit/>
            </a:bodyPr>
            <a:lstStyle/>
            <a:p>
              <a:r>
                <a:rPr lang="en-US" dirty="0"/>
                <a:t>CATS</a:t>
              </a:r>
            </a:p>
          </p:txBody>
        </p:sp>
        <p:pic>
          <p:nvPicPr>
            <p:cNvPr id="96" name="Picture 95">
              <a:extLst>
                <a:ext uri="{FF2B5EF4-FFF2-40B4-BE49-F238E27FC236}">
                  <a16:creationId xmlns:a16="http://schemas.microsoft.com/office/drawing/2014/main" id="{2EF463CA-BB5B-45CD-AB3A-4C4E5002A3EF}"/>
                </a:ext>
              </a:extLst>
            </p:cNvPr>
            <p:cNvPicPr>
              <a:picLocks noChangeAspect="1"/>
            </p:cNvPicPr>
            <p:nvPr/>
          </p:nvPicPr>
          <p:blipFill>
            <a:blip r:embed="rId5"/>
            <a:stretch>
              <a:fillRect/>
            </a:stretch>
          </p:blipFill>
          <p:spPr>
            <a:xfrm>
              <a:off x="3463388" y="2193232"/>
              <a:ext cx="626048" cy="873622"/>
            </a:xfrm>
            <a:prstGeom prst="rect">
              <a:avLst/>
            </a:prstGeom>
          </p:spPr>
        </p:pic>
        <p:pic>
          <p:nvPicPr>
            <p:cNvPr id="97" name="Picture 96">
              <a:extLst>
                <a:ext uri="{FF2B5EF4-FFF2-40B4-BE49-F238E27FC236}">
                  <a16:creationId xmlns:a16="http://schemas.microsoft.com/office/drawing/2014/main" id="{8419C416-A1B8-426F-A4D1-B9ECE6FBE99A}"/>
                </a:ext>
              </a:extLst>
            </p:cNvPr>
            <p:cNvPicPr>
              <a:picLocks noChangeAspect="1"/>
            </p:cNvPicPr>
            <p:nvPr/>
          </p:nvPicPr>
          <p:blipFill>
            <a:blip r:embed="rId5"/>
            <a:stretch>
              <a:fillRect/>
            </a:stretch>
          </p:blipFill>
          <p:spPr>
            <a:xfrm>
              <a:off x="4079381" y="2472752"/>
              <a:ext cx="626048" cy="873622"/>
            </a:xfrm>
            <a:prstGeom prst="rect">
              <a:avLst/>
            </a:prstGeom>
          </p:spPr>
        </p:pic>
        <p:pic>
          <p:nvPicPr>
            <p:cNvPr id="98" name="Picture 97">
              <a:extLst>
                <a:ext uri="{FF2B5EF4-FFF2-40B4-BE49-F238E27FC236}">
                  <a16:creationId xmlns:a16="http://schemas.microsoft.com/office/drawing/2014/main" id="{1FFF28D0-DDA2-4B4B-90EB-B6AC0F7D2337}"/>
                </a:ext>
              </a:extLst>
            </p:cNvPr>
            <p:cNvPicPr>
              <a:picLocks noChangeAspect="1"/>
            </p:cNvPicPr>
            <p:nvPr/>
          </p:nvPicPr>
          <p:blipFill>
            <a:blip r:embed="rId5"/>
            <a:stretch>
              <a:fillRect/>
            </a:stretch>
          </p:blipFill>
          <p:spPr>
            <a:xfrm>
              <a:off x="4636384" y="2311631"/>
              <a:ext cx="626048" cy="873622"/>
            </a:xfrm>
            <a:prstGeom prst="rect">
              <a:avLst/>
            </a:prstGeom>
          </p:spPr>
        </p:pic>
        <p:pic>
          <p:nvPicPr>
            <p:cNvPr id="99" name="Picture 98">
              <a:extLst>
                <a:ext uri="{FF2B5EF4-FFF2-40B4-BE49-F238E27FC236}">
                  <a16:creationId xmlns:a16="http://schemas.microsoft.com/office/drawing/2014/main" id="{87E0A8CA-A83C-4B26-B9CE-0B04E9549A63}"/>
                </a:ext>
              </a:extLst>
            </p:cNvPr>
            <p:cNvPicPr>
              <a:picLocks noChangeAspect="1"/>
            </p:cNvPicPr>
            <p:nvPr/>
          </p:nvPicPr>
          <p:blipFill>
            <a:blip r:embed="rId5"/>
            <a:stretch>
              <a:fillRect/>
            </a:stretch>
          </p:blipFill>
          <p:spPr>
            <a:xfrm>
              <a:off x="4056246" y="1595103"/>
              <a:ext cx="626048" cy="873622"/>
            </a:xfrm>
            <a:prstGeom prst="rect">
              <a:avLst/>
            </a:prstGeom>
          </p:spPr>
        </p:pic>
        <p:pic>
          <p:nvPicPr>
            <p:cNvPr id="100" name="Picture 99">
              <a:extLst>
                <a:ext uri="{FF2B5EF4-FFF2-40B4-BE49-F238E27FC236}">
                  <a16:creationId xmlns:a16="http://schemas.microsoft.com/office/drawing/2014/main" id="{C2668F7B-4A18-42C6-9BC6-58C28D08E6E6}"/>
                </a:ext>
              </a:extLst>
            </p:cNvPr>
            <p:cNvPicPr>
              <a:picLocks noChangeAspect="1"/>
            </p:cNvPicPr>
            <p:nvPr/>
          </p:nvPicPr>
          <p:blipFill>
            <a:blip r:embed="rId5"/>
            <a:stretch>
              <a:fillRect/>
            </a:stretch>
          </p:blipFill>
          <p:spPr>
            <a:xfrm>
              <a:off x="2813778" y="2124669"/>
              <a:ext cx="626048" cy="873622"/>
            </a:xfrm>
            <a:prstGeom prst="rect">
              <a:avLst/>
            </a:prstGeom>
          </p:spPr>
        </p:pic>
        <p:pic>
          <p:nvPicPr>
            <p:cNvPr id="101" name="Picture 100">
              <a:extLst>
                <a:ext uri="{FF2B5EF4-FFF2-40B4-BE49-F238E27FC236}">
                  <a16:creationId xmlns:a16="http://schemas.microsoft.com/office/drawing/2014/main" id="{985FE47C-A074-4A0C-905A-0653F2051706}"/>
                </a:ext>
              </a:extLst>
            </p:cNvPr>
            <p:cNvPicPr>
              <a:picLocks noChangeAspect="1"/>
            </p:cNvPicPr>
            <p:nvPr/>
          </p:nvPicPr>
          <p:blipFill>
            <a:blip r:embed="rId5"/>
            <a:stretch>
              <a:fillRect/>
            </a:stretch>
          </p:blipFill>
          <p:spPr>
            <a:xfrm>
              <a:off x="3115508" y="2998291"/>
              <a:ext cx="626048" cy="873622"/>
            </a:xfrm>
            <a:prstGeom prst="rect">
              <a:avLst/>
            </a:prstGeom>
          </p:spPr>
        </p:pic>
        <p:pic>
          <p:nvPicPr>
            <p:cNvPr id="102" name="Picture 101">
              <a:extLst>
                <a:ext uri="{FF2B5EF4-FFF2-40B4-BE49-F238E27FC236}">
                  <a16:creationId xmlns:a16="http://schemas.microsoft.com/office/drawing/2014/main" id="{5CFC5679-88F0-49A8-9247-9311AF0AEACC}"/>
                </a:ext>
              </a:extLst>
            </p:cNvPr>
            <p:cNvPicPr>
              <a:picLocks noChangeAspect="1"/>
            </p:cNvPicPr>
            <p:nvPr/>
          </p:nvPicPr>
          <p:blipFill>
            <a:blip r:embed="rId5"/>
            <a:stretch>
              <a:fillRect/>
            </a:stretch>
          </p:blipFill>
          <p:spPr>
            <a:xfrm>
              <a:off x="2740081" y="3524092"/>
              <a:ext cx="577270" cy="805554"/>
            </a:xfrm>
            <a:prstGeom prst="rect">
              <a:avLst/>
            </a:prstGeom>
          </p:spPr>
        </p:pic>
        <p:pic>
          <p:nvPicPr>
            <p:cNvPr id="103" name="Picture 102">
              <a:extLst>
                <a:ext uri="{FF2B5EF4-FFF2-40B4-BE49-F238E27FC236}">
                  <a16:creationId xmlns:a16="http://schemas.microsoft.com/office/drawing/2014/main" id="{A82E76F7-D3C4-4B55-8C3F-B00B858A282A}"/>
                </a:ext>
              </a:extLst>
            </p:cNvPr>
            <p:cNvPicPr>
              <a:picLocks noChangeAspect="1"/>
            </p:cNvPicPr>
            <p:nvPr/>
          </p:nvPicPr>
          <p:blipFill>
            <a:blip r:embed="rId5"/>
            <a:stretch>
              <a:fillRect/>
            </a:stretch>
          </p:blipFill>
          <p:spPr>
            <a:xfrm>
              <a:off x="5197108" y="1847585"/>
              <a:ext cx="626048" cy="873622"/>
            </a:xfrm>
            <a:prstGeom prst="rect">
              <a:avLst/>
            </a:prstGeom>
          </p:spPr>
        </p:pic>
        <p:sp>
          <p:nvSpPr>
            <p:cNvPr id="104" name="TextBox 103">
              <a:extLst>
                <a:ext uri="{FF2B5EF4-FFF2-40B4-BE49-F238E27FC236}">
                  <a16:creationId xmlns:a16="http://schemas.microsoft.com/office/drawing/2014/main" id="{0F763951-C17D-4BAA-8BBA-A270F9D8209D}"/>
                </a:ext>
              </a:extLst>
            </p:cNvPr>
            <p:cNvSpPr txBox="1"/>
            <p:nvPr/>
          </p:nvSpPr>
          <p:spPr>
            <a:xfrm>
              <a:off x="4927335" y="5766117"/>
              <a:ext cx="3441540" cy="369332"/>
            </a:xfrm>
            <a:prstGeom prst="rect">
              <a:avLst/>
            </a:prstGeom>
            <a:noFill/>
          </p:spPr>
          <p:txBody>
            <a:bodyPr wrap="square" rtlCol="0">
              <a:spAutoFit/>
            </a:bodyPr>
            <a:lstStyle/>
            <a:p>
              <a:r>
                <a:rPr lang="en-US" dirty="0"/>
                <a:t>Length of ears </a:t>
              </a:r>
              <a:r>
                <a:rPr lang="en-US" dirty="0">
                  <a:sym typeface="Wingdings" panose="05000000000000000000" pitchFamily="2" charset="2"/>
                </a:rPr>
                <a:t></a:t>
              </a:r>
              <a:endParaRPr lang="en-US" dirty="0"/>
            </a:p>
          </p:txBody>
        </p:sp>
        <p:sp>
          <p:nvSpPr>
            <p:cNvPr id="105" name="TextBox 104">
              <a:extLst>
                <a:ext uri="{FF2B5EF4-FFF2-40B4-BE49-F238E27FC236}">
                  <a16:creationId xmlns:a16="http://schemas.microsoft.com/office/drawing/2014/main" id="{D80B5E39-B875-4F82-8EEC-F4F3732D7D91}"/>
                </a:ext>
              </a:extLst>
            </p:cNvPr>
            <p:cNvSpPr txBox="1"/>
            <p:nvPr/>
          </p:nvSpPr>
          <p:spPr>
            <a:xfrm rot="16200000">
              <a:off x="508221" y="2577134"/>
              <a:ext cx="3441540" cy="369332"/>
            </a:xfrm>
            <a:prstGeom prst="rect">
              <a:avLst/>
            </a:prstGeom>
            <a:noFill/>
          </p:spPr>
          <p:txBody>
            <a:bodyPr wrap="square" rtlCol="0">
              <a:spAutoFit/>
            </a:bodyPr>
            <a:lstStyle/>
            <a:p>
              <a:r>
                <a:rPr lang="en-US" dirty="0"/>
                <a:t>Sharpness of claws </a:t>
              </a:r>
              <a:r>
                <a:rPr lang="en-US" dirty="0">
                  <a:sym typeface="Wingdings" panose="05000000000000000000" pitchFamily="2" charset="2"/>
                </a:rPr>
                <a:t></a:t>
              </a:r>
              <a:endParaRPr lang="en-US" dirty="0"/>
            </a:p>
          </p:txBody>
        </p:sp>
        <p:pic>
          <p:nvPicPr>
            <p:cNvPr id="106" name="Picture 105">
              <a:extLst>
                <a:ext uri="{FF2B5EF4-FFF2-40B4-BE49-F238E27FC236}">
                  <a16:creationId xmlns:a16="http://schemas.microsoft.com/office/drawing/2014/main" id="{226C5B5C-5400-45FE-B81F-D5ABF87CD0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3375202"/>
              <a:ext cx="649610" cy="757974"/>
            </a:xfrm>
            <a:prstGeom prst="rect">
              <a:avLst/>
            </a:prstGeom>
          </p:spPr>
        </p:pic>
        <p:pic>
          <p:nvPicPr>
            <p:cNvPr id="107" name="Picture 106">
              <a:extLst>
                <a:ext uri="{FF2B5EF4-FFF2-40B4-BE49-F238E27FC236}">
                  <a16:creationId xmlns:a16="http://schemas.microsoft.com/office/drawing/2014/main" id="{4FF4AEE6-E88D-4E1D-9A1D-A090A67AFE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5705" y="4333279"/>
              <a:ext cx="649610" cy="757974"/>
            </a:xfrm>
            <a:prstGeom prst="rect">
              <a:avLst/>
            </a:prstGeom>
          </p:spPr>
        </p:pic>
        <p:pic>
          <p:nvPicPr>
            <p:cNvPr id="108" name="Picture 107">
              <a:extLst>
                <a:ext uri="{FF2B5EF4-FFF2-40B4-BE49-F238E27FC236}">
                  <a16:creationId xmlns:a16="http://schemas.microsoft.com/office/drawing/2014/main" id="{285E5FD5-8DB8-4C59-8CE6-DB2E33F964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6095" y="3512536"/>
              <a:ext cx="649610" cy="757974"/>
            </a:xfrm>
            <a:prstGeom prst="rect">
              <a:avLst/>
            </a:prstGeom>
          </p:spPr>
        </p:pic>
        <p:pic>
          <p:nvPicPr>
            <p:cNvPr id="109" name="Picture 108">
              <a:extLst>
                <a:ext uri="{FF2B5EF4-FFF2-40B4-BE49-F238E27FC236}">
                  <a16:creationId xmlns:a16="http://schemas.microsoft.com/office/drawing/2014/main" id="{DF411013-BDBB-47A5-BBA8-B307A848FA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747" y="4246174"/>
              <a:ext cx="649610" cy="757974"/>
            </a:xfrm>
            <a:prstGeom prst="rect">
              <a:avLst/>
            </a:prstGeom>
          </p:spPr>
        </p:pic>
        <p:pic>
          <p:nvPicPr>
            <p:cNvPr id="110" name="Picture 109">
              <a:extLst>
                <a:ext uri="{FF2B5EF4-FFF2-40B4-BE49-F238E27FC236}">
                  <a16:creationId xmlns:a16="http://schemas.microsoft.com/office/drawing/2014/main" id="{9080C9C9-3CF8-4F4F-BE7F-1C832A4893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3156" y="3492926"/>
              <a:ext cx="649610" cy="757974"/>
            </a:xfrm>
            <a:prstGeom prst="rect">
              <a:avLst/>
            </a:prstGeom>
          </p:spPr>
        </p:pic>
        <p:pic>
          <p:nvPicPr>
            <p:cNvPr id="111" name="Picture 110">
              <a:extLst>
                <a:ext uri="{FF2B5EF4-FFF2-40B4-BE49-F238E27FC236}">
                  <a16:creationId xmlns:a16="http://schemas.microsoft.com/office/drawing/2014/main" id="{93C7237F-A2A4-4C95-9610-E584612974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1155" y="4474821"/>
              <a:ext cx="649610" cy="757974"/>
            </a:xfrm>
            <a:prstGeom prst="rect">
              <a:avLst/>
            </a:prstGeom>
          </p:spPr>
        </p:pic>
        <p:pic>
          <p:nvPicPr>
            <p:cNvPr id="112" name="Picture 111">
              <a:extLst>
                <a:ext uri="{FF2B5EF4-FFF2-40B4-BE49-F238E27FC236}">
                  <a16:creationId xmlns:a16="http://schemas.microsoft.com/office/drawing/2014/main" id="{401D6999-B6BE-485F-ABC1-0021828CF9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689" y="4515751"/>
              <a:ext cx="649610" cy="757974"/>
            </a:xfrm>
            <a:prstGeom prst="rect">
              <a:avLst/>
            </a:prstGeom>
          </p:spPr>
        </p:pic>
        <p:pic>
          <p:nvPicPr>
            <p:cNvPr id="113" name="Picture 112">
              <a:extLst>
                <a:ext uri="{FF2B5EF4-FFF2-40B4-BE49-F238E27FC236}">
                  <a16:creationId xmlns:a16="http://schemas.microsoft.com/office/drawing/2014/main" id="{B5FB24CC-D689-4673-B830-ECE5912816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0905" y="2630043"/>
              <a:ext cx="649610" cy="757974"/>
            </a:xfrm>
            <a:prstGeom prst="rect">
              <a:avLst/>
            </a:prstGeom>
          </p:spPr>
        </p:pic>
        <p:pic>
          <p:nvPicPr>
            <p:cNvPr id="114" name="Picture 113">
              <a:extLst>
                <a:ext uri="{FF2B5EF4-FFF2-40B4-BE49-F238E27FC236}">
                  <a16:creationId xmlns:a16="http://schemas.microsoft.com/office/drawing/2014/main" id="{3E5A4B87-2BE7-451D-BF05-5C826EDBD2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839" y="2570472"/>
              <a:ext cx="649610" cy="757974"/>
            </a:xfrm>
            <a:prstGeom prst="rect">
              <a:avLst/>
            </a:prstGeom>
          </p:spPr>
        </p:pic>
      </p:grpSp>
      <p:pic>
        <p:nvPicPr>
          <p:cNvPr id="3" name="Picture 2">
            <a:extLst>
              <a:ext uri="{FF2B5EF4-FFF2-40B4-BE49-F238E27FC236}">
                <a16:creationId xmlns:a16="http://schemas.microsoft.com/office/drawing/2014/main" id="{EE2EE3B1-FF7A-4BC0-9BB1-AABE21BB086D}"/>
              </a:ext>
            </a:extLst>
          </p:cNvPr>
          <p:cNvPicPr>
            <a:picLocks noChangeAspect="1"/>
          </p:cNvPicPr>
          <p:nvPr/>
        </p:nvPicPr>
        <p:blipFill>
          <a:blip r:embed="rId7"/>
          <a:stretch>
            <a:fillRect/>
          </a:stretch>
        </p:blipFill>
        <p:spPr>
          <a:xfrm>
            <a:off x="4664140" y="3297876"/>
            <a:ext cx="765174" cy="622916"/>
          </a:xfrm>
          <a:prstGeom prst="rect">
            <a:avLst/>
          </a:prstGeom>
        </p:spPr>
      </p:pic>
      <p:pic>
        <p:nvPicPr>
          <p:cNvPr id="115" name="Picture 114">
            <a:extLst>
              <a:ext uri="{FF2B5EF4-FFF2-40B4-BE49-F238E27FC236}">
                <a16:creationId xmlns:a16="http://schemas.microsoft.com/office/drawing/2014/main" id="{4603B1AA-4AE3-44A7-BFCA-C9E56019F2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750" y="3602648"/>
            <a:ext cx="649610" cy="757974"/>
          </a:xfrm>
          <a:prstGeom prst="rect">
            <a:avLst/>
          </a:prstGeom>
        </p:spPr>
      </p:pic>
      <p:pic>
        <p:nvPicPr>
          <p:cNvPr id="116" name="Picture 115">
            <a:extLst>
              <a:ext uri="{FF2B5EF4-FFF2-40B4-BE49-F238E27FC236}">
                <a16:creationId xmlns:a16="http://schemas.microsoft.com/office/drawing/2014/main" id="{8D05B056-6612-4AFE-B57D-E0884ED661A6}"/>
              </a:ext>
            </a:extLst>
          </p:cNvPr>
          <p:cNvPicPr>
            <a:picLocks noChangeAspect="1"/>
          </p:cNvPicPr>
          <p:nvPr/>
        </p:nvPicPr>
        <p:blipFill>
          <a:blip r:embed="rId5"/>
          <a:stretch>
            <a:fillRect/>
          </a:stretch>
        </p:blipFill>
        <p:spPr>
          <a:xfrm>
            <a:off x="3939529" y="3440620"/>
            <a:ext cx="577270" cy="805554"/>
          </a:xfrm>
          <a:prstGeom prst="rect">
            <a:avLst/>
          </a:prstGeom>
        </p:spPr>
      </p:pic>
    </p:spTree>
    <p:extLst>
      <p:ext uri="{BB962C8B-B14F-4D97-AF65-F5344CB8AC3E}">
        <p14:creationId xmlns:p14="http://schemas.microsoft.com/office/powerpoint/2010/main" val="3311728250"/>
      </p:ext>
    </p:extLst>
  </p:cSld>
  <p:clrMapOvr>
    <a:masterClrMapping/>
  </p:clrMapOvr>
</p:sld>
</file>

<file path=ppt/theme/theme1.xml><?xml version="1.0" encoding="utf-8"?>
<a:theme xmlns:a="http://schemas.openxmlformats.org/drawingml/2006/main" name="Office Theme">
  <a:themeElements>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2.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3.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4.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5.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6.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7.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8.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ppt/theme/themeOverride9.xml><?xml version="1.0" encoding="utf-8"?>
<a:themeOverride xmlns:a="http://schemas.openxmlformats.org/drawingml/2006/main">
  <a:clrScheme name="Simplilearn">
    <a:dk1>
      <a:sysClr val="windowText" lastClr="000000"/>
    </a:dk1>
    <a:lt1>
      <a:sysClr val="window" lastClr="FFFFFF"/>
    </a:lt1>
    <a:dk2>
      <a:srgbClr val="44546A"/>
    </a:dk2>
    <a:lt2>
      <a:srgbClr val="E7E6E6"/>
    </a:lt2>
    <a:accent1>
      <a:srgbClr val="FF9800"/>
    </a:accent1>
    <a:accent2>
      <a:srgbClr val="03A9F4"/>
    </a:accent2>
    <a:accent3>
      <a:srgbClr val="595959"/>
    </a:accent3>
    <a:accent4>
      <a:srgbClr val="FFC107"/>
    </a:accent4>
    <a:accent5>
      <a:srgbClr val="00579B"/>
    </a:accent5>
    <a:accent6>
      <a:srgbClr val="FF5722"/>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97960</TotalTime>
  <Words>2096</Words>
  <Application>Microsoft Office PowerPoint</Application>
  <PresentationFormat>Widescreen</PresentationFormat>
  <Paragraphs>506</Paragraphs>
  <Slides>57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Back Issues BB</vt:lpstr>
      <vt:lpstr>Calibri</vt:lpstr>
      <vt:lpstr>Calibri Light</vt:lpstr>
      <vt:lpstr>Gotham Rounded Bold</vt:lpstr>
      <vt:lpstr>Gotham Rounded Book</vt:lpstr>
      <vt:lpstr>Open Sans</vt:lpstr>
      <vt:lpstr>Wingdings</vt:lpstr>
      <vt:lpstr>Office Theme</vt:lpstr>
      <vt:lpstr>PowerPoint Presentation</vt:lpstr>
      <vt:lpstr>What’s in it for you?</vt:lpstr>
      <vt:lpstr>Why KNN?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KNN?</vt:lpstr>
      <vt:lpstr>PowerPoint Presentation</vt:lpstr>
      <vt:lpstr>What is KNN Algorithm?</vt:lpstr>
      <vt:lpstr>What is KNN Algorithm?</vt:lpstr>
      <vt:lpstr>What is KNN Algorithm?</vt:lpstr>
      <vt:lpstr>What is KNN Algorithm?</vt:lpstr>
      <vt:lpstr>What is KNN Algorithm?</vt:lpstr>
      <vt:lpstr>What is KNN Algorithm?</vt:lpstr>
      <vt:lpstr>PowerPoint Presentation</vt:lpstr>
      <vt:lpstr>How do we choose the factor ‘k’?</vt:lpstr>
      <vt:lpstr>How do we choose the factor ‘k’?</vt:lpstr>
      <vt:lpstr>How do we choose the factor ‘k’?</vt:lpstr>
      <vt:lpstr>How do we choose the factor ‘k’?</vt:lpstr>
      <vt:lpstr>How do we choose the factor ‘k’?</vt:lpstr>
      <vt:lpstr>How do we choose the factor ‘k’?</vt:lpstr>
      <vt:lpstr>PowerPoint Presentation</vt:lpstr>
      <vt:lpstr>When do we use KNN Algorithm?</vt:lpstr>
      <vt:lpstr>When do we use KNN Algorithm?</vt:lpstr>
      <vt:lpstr>When do we use KNN Algorithm?</vt:lpstr>
      <vt:lpstr>PowerPoint Presentation</vt:lpstr>
      <vt:lpstr>How does KNN Algorithm work?</vt:lpstr>
      <vt:lpstr>How does KNN Algorithm work?</vt:lpstr>
      <vt:lpstr>How does KNN Algorithm work?</vt:lpstr>
      <vt:lpstr>How does KNN Algorithm work?</vt:lpstr>
      <vt:lpstr>How does KNN Algorithm work?</vt:lpstr>
      <vt:lpstr>How does KNN Algorithm work?</vt:lpstr>
      <vt:lpstr>How does KNN Algorithm work?</vt:lpstr>
      <vt:lpstr>How does KNN Algorithm work?</vt:lpstr>
      <vt:lpstr>How does KNN Algorithm work?</vt:lpstr>
      <vt:lpstr>Recap of KNN</vt:lpstr>
      <vt:lpstr>PowerPoint Presentation</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KNN - Predict diabetes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Apeksha Kapoor</dc:creator>
  <cp:lastModifiedBy>apeksha Kapoor</cp:lastModifiedBy>
  <cp:revision>1850</cp:revision>
  <dcterms:created xsi:type="dcterms:W3CDTF">2016-06-07T12:17:55Z</dcterms:created>
  <dcterms:modified xsi:type="dcterms:W3CDTF">2018-06-04T20:07:53Z</dcterms:modified>
</cp:coreProperties>
</file>